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</p:sldIdLst>
  <p:sldSz cy="10692000" cx="15120000"/>
  <p:notesSz cx="6858000" cy="9144000"/>
  <p:embeddedFontLst>
    <p:embeddedFont>
      <p:font typeface="Handlee"/>
      <p:regular r:id="rId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3368">
          <p15:clr>
            <a:srgbClr val="A4A3A4"/>
          </p15:clr>
        </p15:guide>
        <p15:guide id="2" pos="476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9308FCFA-DF8D-4396-B0C9-4740B01ADEB3}">
  <a:tblStyle styleId="{9308FCFA-DF8D-4396-B0C9-4740B01ADEB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3368" orient="horz"/>
        <p:guide pos="4762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font" Target="fonts/Handlee-regular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004765" y="685800"/>
            <a:ext cx="48492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1004765" y="685800"/>
            <a:ext cx="48492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b8b0ede3cb_0_1:notes"/>
          <p:cNvSpPr/>
          <p:nvPr>
            <p:ph idx="2" type="sldImg"/>
          </p:nvPr>
        </p:nvSpPr>
        <p:spPr>
          <a:xfrm>
            <a:off x="1004758" y="685800"/>
            <a:ext cx="48492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b8b0ede3cb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515423" y="1547778"/>
            <a:ext cx="14089200" cy="4266600"/>
          </a:xfrm>
          <a:prstGeom prst="rect">
            <a:avLst/>
          </a:prstGeom>
        </p:spPr>
        <p:txBody>
          <a:bodyPr anchorCtr="0" anchor="b" bIns="174750" lIns="174750" spcFirstLastPara="1" rIns="174750" wrap="square" tIns="1747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800"/>
              <a:buNone/>
              <a:defRPr sz="9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800"/>
              <a:buNone/>
              <a:defRPr sz="9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800"/>
              <a:buNone/>
              <a:defRPr sz="9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800"/>
              <a:buNone/>
              <a:defRPr sz="9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800"/>
              <a:buNone/>
              <a:defRPr sz="9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800"/>
              <a:buNone/>
              <a:defRPr sz="9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800"/>
              <a:buNone/>
              <a:defRPr sz="9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800"/>
              <a:buNone/>
              <a:defRPr sz="9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800"/>
              <a:buNone/>
              <a:defRPr sz="98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515409" y="5891409"/>
            <a:ext cx="14089200" cy="1647900"/>
          </a:xfrm>
          <a:prstGeom prst="rect">
            <a:avLst/>
          </a:prstGeom>
        </p:spPr>
        <p:txBody>
          <a:bodyPr anchorCtr="0" anchor="t" bIns="174750" lIns="174750" spcFirstLastPara="1" rIns="174750" wrap="square" tIns="17475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14009576" y="9693616"/>
            <a:ext cx="907200" cy="818400"/>
          </a:xfrm>
          <a:prstGeom prst="rect">
            <a:avLst/>
          </a:prstGeom>
        </p:spPr>
        <p:txBody>
          <a:bodyPr anchorCtr="0" anchor="ctr" bIns="174750" lIns="174750" spcFirstLastPara="1" rIns="174750" wrap="square" tIns="17475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515409" y="2299346"/>
            <a:ext cx="14089200" cy="4081500"/>
          </a:xfrm>
          <a:prstGeom prst="rect">
            <a:avLst/>
          </a:prstGeom>
        </p:spPr>
        <p:txBody>
          <a:bodyPr anchorCtr="0" anchor="b" bIns="174750" lIns="174750" spcFirstLastPara="1" rIns="174750" wrap="square" tIns="1747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3000"/>
              <a:buNone/>
              <a:defRPr sz="23000"/>
            </a:lvl1pPr>
            <a:lvl2pPr lvl="1" algn="ctr">
              <a:spcBef>
                <a:spcPts val="0"/>
              </a:spcBef>
              <a:spcAft>
                <a:spcPts val="0"/>
              </a:spcAft>
              <a:buSzPts val="23000"/>
              <a:buNone/>
              <a:defRPr sz="23000"/>
            </a:lvl2pPr>
            <a:lvl3pPr lvl="2" algn="ctr">
              <a:spcBef>
                <a:spcPts val="0"/>
              </a:spcBef>
              <a:spcAft>
                <a:spcPts val="0"/>
              </a:spcAft>
              <a:buSzPts val="23000"/>
              <a:buNone/>
              <a:defRPr sz="23000"/>
            </a:lvl3pPr>
            <a:lvl4pPr lvl="3" algn="ctr">
              <a:spcBef>
                <a:spcPts val="0"/>
              </a:spcBef>
              <a:spcAft>
                <a:spcPts val="0"/>
              </a:spcAft>
              <a:buSzPts val="23000"/>
              <a:buNone/>
              <a:defRPr sz="23000"/>
            </a:lvl4pPr>
            <a:lvl5pPr lvl="4" algn="ctr">
              <a:spcBef>
                <a:spcPts val="0"/>
              </a:spcBef>
              <a:spcAft>
                <a:spcPts val="0"/>
              </a:spcAft>
              <a:buSzPts val="23000"/>
              <a:buNone/>
              <a:defRPr sz="23000"/>
            </a:lvl5pPr>
            <a:lvl6pPr lvl="5" algn="ctr">
              <a:spcBef>
                <a:spcPts val="0"/>
              </a:spcBef>
              <a:spcAft>
                <a:spcPts val="0"/>
              </a:spcAft>
              <a:buSzPts val="23000"/>
              <a:buNone/>
              <a:defRPr sz="23000"/>
            </a:lvl6pPr>
            <a:lvl7pPr lvl="6" algn="ctr">
              <a:spcBef>
                <a:spcPts val="0"/>
              </a:spcBef>
              <a:spcAft>
                <a:spcPts val="0"/>
              </a:spcAft>
              <a:buSzPts val="23000"/>
              <a:buNone/>
              <a:defRPr sz="23000"/>
            </a:lvl7pPr>
            <a:lvl8pPr lvl="7" algn="ctr">
              <a:spcBef>
                <a:spcPts val="0"/>
              </a:spcBef>
              <a:spcAft>
                <a:spcPts val="0"/>
              </a:spcAft>
              <a:buSzPts val="23000"/>
              <a:buNone/>
              <a:defRPr sz="23000"/>
            </a:lvl8pPr>
            <a:lvl9pPr lvl="8" algn="ctr">
              <a:spcBef>
                <a:spcPts val="0"/>
              </a:spcBef>
              <a:spcAft>
                <a:spcPts val="0"/>
              </a:spcAft>
              <a:buSzPts val="23000"/>
              <a:buNone/>
              <a:defRPr sz="23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515409" y="6552657"/>
            <a:ext cx="14089200" cy="2703600"/>
          </a:xfrm>
          <a:prstGeom prst="rect">
            <a:avLst/>
          </a:prstGeom>
        </p:spPr>
        <p:txBody>
          <a:bodyPr anchorCtr="0" anchor="t" bIns="174750" lIns="174750" spcFirstLastPara="1" rIns="174750" wrap="square" tIns="174750">
            <a:normAutofit/>
          </a:bodyPr>
          <a:lstStyle>
            <a:lvl1pPr indent="-450850" lvl="0" marL="457200" algn="ctr">
              <a:spcBef>
                <a:spcPts val="0"/>
              </a:spcBef>
              <a:spcAft>
                <a:spcPts val="0"/>
              </a:spcAft>
              <a:buSzPts val="3500"/>
              <a:buChar char="●"/>
              <a:defRPr/>
            </a:lvl1pPr>
            <a:lvl2pPr indent="-393700" lvl="1" marL="914400" algn="ctr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indent="-393700" lvl="2" marL="1371600" algn="ctr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indent="-393700" lvl="3" marL="1828800" algn="ctr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indent="-393700" lvl="4" marL="2286000" algn="ctr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indent="-393700" lvl="5" marL="2743200" algn="ctr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indent="-393700" lvl="6" marL="3200400" algn="ctr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indent="-393700" lvl="7" marL="3657600" algn="ctr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indent="-393700" lvl="8" marL="4114800" algn="ctr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14009576" y="9693616"/>
            <a:ext cx="907200" cy="818400"/>
          </a:xfrm>
          <a:prstGeom prst="rect">
            <a:avLst/>
          </a:prstGeom>
        </p:spPr>
        <p:txBody>
          <a:bodyPr anchorCtr="0" anchor="ctr" bIns="174750" lIns="174750" spcFirstLastPara="1" rIns="174750" wrap="square" tIns="17475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14009576" y="9693616"/>
            <a:ext cx="907200" cy="818400"/>
          </a:xfrm>
          <a:prstGeom prst="rect">
            <a:avLst/>
          </a:prstGeom>
        </p:spPr>
        <p:txBody>
          <a:bodyPr anchorCtr="0" anchor="ctr" bIns="174750" lIns="174750" spcFirstLastPara="1" rIns="174750" wrap="square" tIns="17475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515409" y="4471058"/>
            <a:ext cx="14089200" cy="1749900"/>
          </a:xfrm>
          <a:prstGeom prst="rect">
            <a:avLst/>
          </a:prstGeom>
        </p:spPr>
        <p:txBody>
          <a:bodyPr anchorCtr="0" anchor="ctr" bIns="174750" lIns="174750" spcFirstLastPara="1" rIns="174750" wrap="square" tIns="1747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14009576" y="9693616"/>
            <a:ext cx="907200" cy="818400"/>
          </a:xfrm>
          <a:prstGeom prst="rect">
            <a:avLst/>
          </a:prstGeom>
        </p:spPr>
        <p:txBody>
          <a:bodyPr anchorCtr="0" anchor="ctr" bIns="174750" lIns="174750" spcFirstLastPara="1" rIns="174750" wrap="square" tIns="17475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515409" y="925091"/>
            <a:ext cx="14089200" cy="1190400"/>
          </a:xfrm>
          <a:prstGeom prst="rect">
            <a:avLst/>
          </a:prstGeom>
        </p:spPr>
        <p:txBody>
          <a:bodyPr anchorCtr="0" anchor="t" bIns="174750" lIns="174750" spcFirstLastPara="1" rIns="174750" wrap="square" tIns="17475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515409" y="2395696"/>
            <a:ext cx="14089200" cy="7101600"/>
          </a:xfrm>
          <a:prstGeom prst="rect">
            <a:avLst/>
          </a:prstGeom>
        </p:spPr>
        <p:txBody>
          <a:bodyPr anchorCtr="0" anchor="t" bIns="174750" lIns="174750" spcFirstLastPara="1" rIns="174750" wrap="square" tIns="174750">
            <a:normAutofit/>
          </a:bodyPr>
          <a:lstStyle>
            <a:lvl1pPr indent="-450850" lvl="0" marL="457200">
              <a:spcBef>
                <a:spcPts val="0"/>
              </a:spcBef>
              <a:spcAft>
                <a:spcPts val="0"/>
              </a:spcAft>
              <a:buSzPts val="3500"/>
              <a:buChar char="●"/>
              <a:defRPr/>
            </a:lvl1pPr>
            <a:lvl2pPr indent="-393700" lvl="1" marL="914400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indent="-393700" lvl="2" marL="1371600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indent="-393700" lvl="3" marL="1828800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indent="-393700" lvl="4" marL="2286000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indent="-393700" lvl="5" marL="2743200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indent="-393700" lvl="6" marL="3200400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indent="-393700" lvl="7" marL="3657600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indent="-393700" lvl="8" marL="4114800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14009576" y="9693616"/>
            <a:ext cx="907200" cy="818400"/>
          </a:xfrm>
          <a:prstGeom prst="rect">
            <a:avLst/>
          </a:prstGeom>
        </p:spPr>
        <p:txBody>
          <a:bodyPr anchorCtr="0" anchor="ctr" bIns="174750" lIns="174750" spcFirstLastPara="1" rIns="174750" wrap="square" tIns="17475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515409" y="925091"/>
            <a:ext cx="14089200" cy="1190400"/>
          </a:xfrm>
          <a:prstGeom prst="rect">
            <a:avLst/>
          </a:prstGeom>
        </p:spPr>
        <p:txBody>
          <a:bodyPr anchorCtr="0" anchor="t" bIns="174750" lIns="174750" spcFirstLastPara="1" rIns="174750" wrap="square" tIns="17475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515409" y="2395696"/>
            <a:ext cx="6614100" cy="7101600"/>
          </a:xfrm>
          <a:prstGeom prst="rect">
            <a:avLst/>
          </a:prstGeom>
        </p:spPr>
        <p:txBody>
          <a:bodyPr anchorCtr="0" anchor="t" bIns="174750" lIns="174750" spcFirstLastPara="1" rIns="174750" wrap="square" tIns="174750">
            <a:normAutofit/>
          </a:bodyPr>
          <a:lstStyle>
            <a:lvl1pPr indent="-393700" lvl="0" marL="4572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1pPr>
            <a:lvl2pPr indent="-381000" lvl="1" marL="9144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2pPr>
            <a:lvl3pPr indent="-381000" lvl="2" marL="13716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indent="-381000" lvl="3" marL="18288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indent="-381000" lvl="4" marL="2286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indent="-381000" lvl="5" marL="27432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indent="-381000" lvl="6" marL="32004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indent="-381000" lvl="7" marL="36576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indent="-381000" lvl="8" marL="41148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7990583" y="2395696"/>
            <a:ext cx="6614100" cy="7101600"/>
          </a:xfrm>
          <a:prstGeom prst="rect">
            <a:avLst/>
          </a:prstGeom>
        </p:spPr>
        <p:txBody>
          <a:bodyPr anchorCtr="0" anchor="t" bIns="174750" lIns="174750" spcFirstLastPara="1" rIns="174750" wrap="square" tIns="174750">
            <a:normAutofit/>
          </a:bodyPr>
          <a:lstStyle>
            <a:lvl1pPr indent="-393700" lvl="0" marL="4572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1pPr>
            <a:lvl2pPr indent="-381000" lvl="1" marL="9144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2pPr>
            <a:lvl3pPr indent="-381000" lvl="2" marL="13716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indent="-381000" lvl="3" marL="18288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indent="-381000" lvl="4" marL="2286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indent="-381000" lvl="5" marL="27432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indent="-381000" lvl="6" marL="32004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indent="-381000" lvl="7" marL="36576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indent="-381000" lvl="8" marL="41148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14009576" y="9693616"/>
            <a:ext cx="907200" cy="818400"/>
          </a:xfrm>
          <a:prstGeom prst="rect">
            <a:avLst/>
          </a:prstGeom>
        </p:spPr>
        <p:txBody>
          <a:bodyPr anchorCtr="0" anchor="ctr" bIns="174750" lIns="174750" spcFirstLastPara="1" rIns="174750" wrap="square" tIns="17475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515409" y="925091"/>
            <a:ext cx="14089200" cy="1190400"/>
          </a:xfrm>
          <a:prstGeom prst="rect">
            <a:avLst/>
          </a:prstGeom>
        </p:spPr>
        <p:txBody>
          <a:bodyPr anchorCtr="0" anchor="t" bIns="174750" lIns="174750" spcFirstLastPara="1" rIns="174750" wrap="square" tIns="17475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14009576" y="9693616"/>
            <a:ext cx="907200" cy="818400"/>
          </a:xfrm>
          <a:prstGeom prst="rect">
            <a:avLst/>
          </a:prstGeom>
        </p:spPr>
        <p:txBody>
          <a:bodyPr anchorCtr="0" anchor="ctr" bIns="174750" lIns="174750" spcFirstLastPara="1" rIns="174750" wrap="square" tIns="17475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515409" y="1154948"/>
            <a:ext cx="4643100" cy="1570500"/>
          </a:xfrm>
          <a:prstGeom prst="rect">
            <a:avLst/>
          </a:prstGeom>
        </p:spPr>
        <p:txBody>
          <a:bodyPr anchorCtr="0" anchor="b" bIns="174750" lIns="174750" spcFirstLastPara="1" rIns="174750" wrap="square" tIns="17475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1pPr>
            <a:lvl2pPr lvl="1"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2pPr>
            <a:lvl3pPr lvl="2"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3pPr>
            <a:lvl4pPr lvl="3"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4pPr>
            <a:lvl5pPr lvl="4"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5pPr>
            <a:lvl6pPr lvl="5"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6pPr>
            <a:lvl7pPr lvl="6"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7pPr>
            <a:lvl8pPr lvl="7"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8pPr>
            <a:lvl9pPr lvl="8"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515409" y="2888617"/>
            <a:ext cx="4643100" cy="6608700"/>
          </a:xfrm>
          <a:prstGeom prst="rect">
            <a:avLst/>
          </a:prstGeom>
        </p:spPr>
        <p:txBody>
          <a:bodyPr anchorCtr="0" anchor="t" bIns="174750" lIns="174750" spcFirstLastPara="1" rIns="174750" wrap="square" tIns="174750">
            <a:normAutofit/>
          </a:bodyPr>
          <a:lstStyle>
            <a:lvl1pPr indent="-381000" lvl="0" marL="4572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1pPr>
            <a:lvl2pPr indent="-381000" lvl="1" marL="9144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2pPr>
            <a:lvl3pPr indent="-381000" lvl="2" marL="13716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indent="-381000" lvl="3" marL="18288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indent="-381000" lvl="4" marL="2286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indent="-381000" lvl="5" marL="27432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indent="-381000" lvl="6" marL="32004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indent="-381000" lvl="7" marL="36576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indent="-381000" lvl="8" marL="41148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14009576" y="9693616"/>
            <a:ext cx="907200" cy="818400"/>
          </a:xfrm>
          <a:prstGeom prst="rect">
            <a:avLst/>
          </a:prstGeom>
        </p:spPr>
        <p:txBody>
          <a:bodyPr anchorCtr="0" anchor="ctr" bIns="174750" lIns="174750" spcFirstLastPara="1" rIns="174750" wrap="square" tIns="17475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810650" y="935745"/>
            <a:ext cx="10529400" cy="8504100"/>
          </a:xfrm>
          <a:prstGeom prst="rect">
            <a:avLst/>
          </a:prstGeom>
        </p:spPr>
        <p:txBody>
          <a:bodyPr anchorCtr="0" anchor="ctr" bIns="174750" lIns="174750" spcFirstLastPara="1" rIns="174750" wrap="square" tIns="17475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100"/>
              <a:buNone/>
              <a:defRPr sz="9100"/>
            </a:lvl1pPr>
            <a:lvl2pPr lvl="1">
              <a:spcBef>
                <a:spcPts val="0"/>
              </a:spcBef>
              <a:spcAft>
                <a:spcPts val="0"/>
              </a:spcAft>
              <a:buSzPts val="9100"/>
              <a:buNone/>
              <a:defRPr sz="9100"/>
            </a:lvl2pPr>
            <a:lvl3pPr lvl="2">
              <a:spcBef>
                <a:spcPts val="0"/>
              </a:spcBef>
              <a:spcAft>
                <a:spcPts val="0"/>
              </a:spcAft>
              <a:buSzPts val="9100"/>
              <a:buNone/>
              <a:defRPr sz="9100"/>
            </a:lvl3pPr>
            <a:lvl4pPr lvl="3">
              <a:spcBef>
                <a:spcPts val="0"/>
              </a:spcBef>
              <a:spcAft>
                <a:spcPts val="0"/>
              </a:spcAft>
              <a:buSzPts val="9100"/>
              <a:buNone/>
              <a:defRPr sz="9100"/>
            </a:lvl4pPr>
            <a:lvl5pPr lvl="4">
              <a:spcBef>
                <a:spcPts val="0"/>
              </a:spcBef>
              <a:spcAft>
                <a:spcPts val="0"/>
              </a:spcAft>
              <a:buSzPts val="9100"/>
              <a:buNone/>
              <a:defRPr sz="9100"/>
            </a:lvl5pPr>
            <a:lvl6pPr lvl="5">
              <a:spcBef>
                <a:spcPts val="0"/>
              </a:spcBef>
              <a:spcAft>
                <a:spcPts val="0"/>
              </a:spcAft>
              <a:buSzPts val="9100"/>
              <a:buNone/>
              <a:defRPr sz="9100"/>
            </a:lvl6pPr>
            <a:lvl7pPr lvl="6">
              <a:spcBef>
                <a:spcPts val="0"/>
              </a:spcBef>
              <a:spcAft>
                <a:spcPts val="0"/>
              </a:spcAft>
              <a:buSzPts val="9100"/>
              <a:buNone/>
              <a:defRPr sz="9100"/>
            </a:lvl7pPr>
            <a:lvl8pPr lvl="7">
              <a:spcBef>
                <a:spcPts val="0"/>
              </a:spcBef>
              <a:spcAft>
                <a:spcPts val="0"/>
              </a:spcAft>
              <a:buSzPts val="9100"/>
              <a:buNone/>
              <a:defRPr sz="9100"/>
            </a:lvl8pPr>
            <a:lvl9pPr lvl="8">
              <a:spcBef>
                <a:spcPts val="0"/>
              </a:spcBef>
              <a:spcAft>
                <a:spcPts val="0"/>
              </a:spcAft>
              <a:buSzPts val="9100"/>
              <a:buNone/>
              <a:defRPr sz="91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14009576" y="9693616"/>
            <a:ext cx="907200" cy="818400"/>
          </a:xfrm>
          <a:prstGeom prst="rect">
            <a:avLst/>
          </a:prstGeom>
        </p:spPr>
        <p:txBody>
          <a:bodyPr anchorCtr="0" anchor="ctr" bIns="174750" lIns="174750" spcFirstLastPara="1" rIns="174750" wrap="square" tIns="17475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7560000" y="-260"/>
            <a:ext cx="7560000" cy="10692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74750" lIns="174750" spcFirstLastPara="1" rIns="174750" wrap="square" tIns="1747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439016" y="2563450"/>
            <a:ext cx="6688800" cy="3081300"/>
          </a:xfrm>
          <a:prstGeom prst="rect">
            <a:avLst/>
          </a:prstGeom>
        </p:spPr>
        <p:txBody>
          <a:bodyPr anchorCtr="0" anchor="b" bIns="174750" lIns="174750" spcFirstLastPara="1" rIns="174750" wrap="square" tIns="1747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900"/>
              <a:buNone/>
              <a:defRPr sz="7900"/>
            </a:lvl1pPr>
            <a:lvl2pPr lvl="1" algn="ctr">
              <a:spcBef>
                <a:spcPts val="0"/>
              </a:spcBef>
              <a:spcAft>
                <a:spcPts val="0"/>
              </a:spcAft>
              <a:buSzPts val="7900"/>
              <a:buNone/>
              <a:defRPr sz="7900"/>
            </a:lvl2pPr>
            <a:lvl3pPr lvl="2" algn="ctr">
              <a:spcBef>
                <a:spcPts val="0"/>
              </a:spcBef>
              <a:spcAft>
                <a:spcPts val="0"/>
              </a:spcAft>
              <a:buSzPts val="7900"/>
              <a:buNone/>
              <a:defRPr sz="7900"/>
            </a:lvl3pPr>
            <a:lvl4pPr lvl="3" algn="ctr">
              <a:spcBef>
                <a:spcPts val="0"/>
              </a:spcBef>
              <a:spcAft>
                <a:spcPts val="0"/>
              </a:spcAft>
              <a:buSzPts val="7900"/>
              <a:buNone/>
              <a:defRPr sz="7900"/>
            </a:lvl4pPr>
            <a:lvl5pPr lvl="4" algn="ctr">
              <a:spcBef>
                <a:spcPts val="0"/>
              </a:spcBef>
              <a:spcAft>
                <a:spcPts val="0"/>
              </a:spcAft>
              <a:buSzPts val="7900"/>
              <a:buNone/>
              <a:defRPr sz="7900"/>
            </a:lvl5pPr>
            <a:lvl6pPr lvl="5" algn="ctr">
              <a:spcBef>
                <a:spcPts val="0"/>
              </a:spcBef>
              <a:spcAft>
                <a:spcPts val="0"/>
              </a:spcAft>
              <a:buSzPts val="7900"/>
              <a:buNone/>
              <a:defRPr sz="7900"/>
            </a:lvl6pPr>
            <a:lvl7pPr lvl="6" algn="ctr">
              <a:spcBef>
                <a:spcPts val="0"/>
              </a:spcBef>
              <a:spcAft>
                <a:spcPts val="0"/>
              </a:spcAft>
              <a:buSzPts val="7900"/>
              <a:buNone/>
              <a:defRPr sz="7900"/>
            </a:lvl7pPr>
            <a:lvl8pPr lvl="7" algn="ctr">
              <a:spcBef>
                <a:spcPts val="0"/>
              </a:spcBef>
              <a:spcAft>
                <a:spcPts val="0"/>
              </a:spcAft>
              <a:buSzPts val="7900"/>
              <a:buNone/>
              <a:defRPr sz="7900"/>
            </a:lvl8pPr>
            <a:lvl9pPr lvl="8" algn="ctr">
              <a:spcBef>
                <a:spcPts val="0"/>
              </a:spcBef>
              <a:spcAft>
                <a:spcPts val="0"/>
              </a:spcAft>
              <a:buSzPts val="7900"/>
              <a:buNone/>
              <a:defRPr sz="79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439016" y="5826865"/>
            <a:ext cx="6688800" cy="2567100"/>
          </a:xfrm>
          <a:prstGeom prst="rect">
            <a:avLst/>
          </a:prstGeom>
        </p:spPr>
        <p:txBody>
          <a:bodyPr anchorCtr="0" anchor="t" bIns="174750" lIns="174750" spcFirstLastPara="1" rIns="174750" wrap="square" tIns="17475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8167677" y="1505164"/>
            <a:ext cx="6344700" cy="7681500"/>
          </a:xfrm>
          <a:prstGeom prst="rect">
            <a:avLst/>
          </a:prstGeom>
        </p:spPr>
        <p:txBody>
          <a:bodyPr anchorCtr="0" anchor="ctr" bIns="174750" lIns="174750" spcFirstLastPara="1" rIns="174750" wrap="square" tIns="174750">
            <a:normAutofit/>
          </a:bodyPr>
          <a:lstStyle>
            <a:lvl1pPr indent="-450850" lvl="0" marL="457200">
              <a:spcBef>
                <a:spcPts val="0"/>
              </a:spcBef>
              <a:spcAft>
                <a:spcPts val="0"/>
              </a:spcAft>
              <a:buSzPts val="3500"/>
              <a:buChar char="●"/>
              <a:defRPr/>
            </a:lvl1pPr>
            <a:lvl2pPr indent="-393700" lvl="1" marL="914400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indent="-393700" lvl="2" marL="1371600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indent="-393700" lvl="3" marL="1828800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indent="-393700" lvl="4" marL="2286000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indent="-393700" lvl="5" marL="2743200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indent="-393700" lvl="6" marL="3200400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indent="-393700" lvl="7" marL="3657600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indent="-393700" lvl="8" marL="4114800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14009576" y="9693616"/>
            <a:ext cx="907200" cy="818400"/>
          </a:xfrm>
          <a:prstGeom prst="rect">
            <a:avLst/>
          </a:prstGeom>
        </p:spPr>
        <p:txBody>
          <a:bodyPr anchorCtr="0" anchor="ctr" bIns="174750" lIns="174750" spcFirstLastPara="1" rIns="174750" wrap="square" tIns="17475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515409" y="8794266"/>
            <a:ext cx="9919200" cy="1257900"/>
          </a:xfrm>
          <a:prstGeom prst="rect">
            <a:avLst/>
          </a:prstGeom>
        </p:spPr>
        <p:txBody>
          <a:bodyPr anchorCtr="0" anchor="ctr" bIns="174750" lIns="174750" spcFirstLastPara="1" rIns="174750" wrap="square" tIns="174750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14009576" y="9693616"/>
            <a:ext cx="907200" cy="818400"/>
          </a:xfrm>
          <a:prstGeom prst="rect">
            <a:avLst/>
          </a:prstGeom>
        </p:spPr>
        <p:txBody>
          <a:bodyPr anchorCtr="0" anchor="ctr" bIns="174750" lIns="174750" spcFirstLastPara="1" rIns="174750" wrap="square" tIns="17475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515409" y="925091"/>
            <a:ext cx="14089200" cy="1190400"/>
          </a:xfrm>
          <a:prstGeom prst="rect">
            <a:avLst/>
          </a:prstGeom>
          <a:noFill/>
          <a:ln>
            <a:noFill/>
          </a:ln>
        </p:spPr>
        <p:txBody>
          <a:bodyPr anchorCtr="0" anchor="t" bIns="174750" lIns="174750" spcFirstLastPara="1" rIns="174750" wrap="square" tIns="17475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None/>
              <a:defRPr sz="54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None/>
              <a:defRPr sz="54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None/>
              <a:defRPr sz="54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None/>
              <a:defRPr sz="54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None/>
              <a:defRPr sz="54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None/>
              <a:defRPr sz="54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None/>
              <a:defRPr sz="54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None/>
              <a:defRPr sz="54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None/>
              <a:defRPr sz="54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515409" y="2395696"/>
            <a:ext cx="14089200" cy="71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174750" lIns="174750" spcFirstLastPara="1" rIns="174750" wrap="square" tIns="174750">
            <a:normAutofit/>
          </a:bodyPr>
          <a:lstStyle>
            <a:lvl1pPr indent="-4508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Char char="●"/>
              <a:defRPr sz="3500">
                <a:solidFill>
                  <a:schemeClr val="dk2"/>
                </a:solidFill>
              </a:defRPr>
            </a:lvl1pPr>
            <a:lvl2pPr indent="-3937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Char char="○"/>
              <a:defRPr sz="2600">
                <a:solidFill>
                  <a:schemeClr val="dk2"/>
                </a:solidFill>
              </a:defRPr>
            </a:lvl2pPr>
            <a:lvl3pPr indent="-3937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Char char="■"/>
              <a:defRPr sz="2600">
                <a:solidFill>
                  <a:schemeClr val="dk2"/>
                </a:solidFill>
              </a:defRPr>
            </a:lvl3pPr>
            <a:lvl4pPr indent="-3937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Char char="●"/>
              <a:defRPr sz="2600">
                <a:solidFill>
                  <a:schemeClr val="dk2"/>
                </a:solidFill>
              </a:defRPr>
            </a:lvl4pPr>
            <a:lvl5pPr indent="-3937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Char char="○"/>
              <a:defRPr sz="2600">
                <a:solidFill>
                  <a:schemeClr val="dk2"/>
                </a:solidFill>
              </a:defRPr>
            </a:lvl5pPr>
            <a:lvl6pPr indent="-3937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Char char="■"/>
              <a:defRPr sz="2600">
                <a:solidFill>
                  <a:schemeClr val="dk2"/>
                </a:solidFill>
              </a:defRPr>
            </a:lvl6pPr>
            <a:lvl7pPr indent="-3937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Char char="●"/>
              <a:defRPr sz="2600">
                <a:solidFill>
                  <a:schemeClr val="dk2"/>
                </a:solidFill>
              </a:defRPr>
            </a:lvl7pPr>
            <a:lvl8pPr indent="-3937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Char char="○"/>
              <a:defRPr sz="2600">
                <a:solidFill>
                  <a:schemeClr val="dk2"/>
                </a:solidFill>
              </a:defRPr>
            </a:lvl8pPr>
            <a:lvl9pPr indent="-3937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Char char="■"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14009576" y="9693616"/>
            <a:ext cx="907200" cy="81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4750" lIns="174750" spcFirstLastPara="1" rIns="174750" wrap="square" tIns="174750">
            <a:normAutofit/>
          </a:bodyPr>
          <a:lstStyle>
            <a:lvl1pPr lvl="0" algn="r">
              <a:buNone/>
              <a:defRPr sz="1900">
                <a:solidFill>
                  <a:schemeClr val="dk2"/>
                </a:solidFill>
              </a:defRPr>
            </a:lvl1pPr>
            <a:lvl2pPr lvl="1" algn="r">
              <a:buNone/>
              <a:defRPr sz="1900">
                <a:solidFill>
                  <a:schemeClr val="dk2"/>
                </a:solidFill>
              </a:defRPr>
            </a:lvl2pPr>
            <a:lvl3pPr lvl="2" algn="r">
              <a:buNone/>
              <a:defRPr sz="1900">
                <a:solidFill>
                  <a:schemeClr val="dk2"/>
                </a:solidFill>
              </a:defRPr>
            </a:lvl3pPr>
            <a:lvl4pPr lvl="3" algn="r">
              <a:buNone/>
              <a:defRPr sz="1900">
                <a:solidFill>
                  <a:schemeClr val="dk2"/>
                </a:solidFill>
              </a:defRPr>
            </a:lvl4pPr>
            <a:lvl5pPr lvl="4" algn="r">
              <a:buNone/>
              <a:defRPr sz="1900">
                <a:solidFill>
                  <a:schemeClr val="dk2"/>
                </a:solidFill>
              </a:defRPr>
            </a:lvl5pPr>
            <a:lvl6pPr lvl="5" algn="r">
              <a:buNone/>
              <a:defRPr sz="1900">
                <a:solidFill>
                  <a:schemeClr val="dk2"/>
                </a:solidFill>
              </a:defRPr>
            </a:lvl6pPr>
            <a:lvl7pPr lvl="6" algn="r">
              <a:buNone/>
              <a:defRPr sz="1900">
                <a:solidFill>
                  <a:schemeClr val="dk2"/>
                </a:solidFill>
              </a:defRPr>
            </a:lvl7pPr>
            <a:lvl8pPr lvl="7" algn="r">
              <a:buNone/>
              <a:defRPr sz="1900">
                <a:solidFill>
                  <a:schemeClr val="dk2"/>
                </a:solidFill>
              </a:defRPr>
            </a:lvl8pPr>
            <a:lvl9pPr lvl="8" algn="r">
              <a:buNone/>
              <a:defRPr sz="19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20" Type="http://schemas.openxmlformats.org/officeDocument/2006/relationships/image" Target="../media/image22.png"/><Relationship Id="rId11" Type="http://schemas.openxmlformats.org/officeDocument/2006/relationships/image" Target="../media/image18.png"/><Relationship Id="rId10" Type="http://schemas.openxmlformats.org/officeDocument/2006/relationships/image" Target="../media/image1.png"/><Relationship Id="rId13" Type="http://schemas.openxmlformats.org/officeDocument/2006/relationships/image" Target="../media/image7.png"/><Relationship Id="rId1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Relationship Id="rId4" Type="http://schemas.openxmlformats.org/officeDocument/2006/relationships/image" Target="../media/image11.png"/><Relationship Id="rId9" Type="http://schemas.openxmlformats.org/officeDocument/2006/relationships/image" Target="../media/image12.png"/><Relationship Id="rId15" Type="http://schemas.openxmlformats.org/officeDocument/2006/relationships/image" Target="../media/image5.png"/><Relationship Id="rId14" Type="http://schemas.openxmlformats.org/officeDocument/2006/relationships/image" Target="../media/image13.png"/><Relationship Id="rId17" Type="http://schemas.openxmlformats.org/officeDocument/2006/relationships/image" Target="../media/image4.png"/><Relationship Id="rId16" Type="http://schemas.openxmlformats.org/officeDocument/2006/relationships/image" Target="../media/image8.png"/><Relationship Id="rId5" Type="http://schemas.openxmlformats.org/officeDocument/2006/relationships/image" Target="../media/image16.png"/><Relationship Id="rId19" Type="http://schemas.openxmlformats.org/officeDocument/2006/relationships/image" Target="../media/image10.png"/><Relationship Id="rId6" Type="http://schemas.openxmlformats.org/officeDocument/2006/relationships/image" Target="../media/image9.png"/><Relationship Id="rId18" Type="http://schemas.openxmlformats.org/officeDocument/2006/relationships/image" Target="../media/image2.png"/><Relationship Id="rId7" Type="http://schemas.openxmlformats.org/officeDocument/2006/relationships/image" Target="../media/image20.png"/><Relationship Id="rId8" Type="http://schemas.openxmlformats.org/officeDocument/2006/relationships/image" Target="../media/image15.png"/></Relationships>
</file>

<file path=ppt/slides/_rels/slide2.xml.rels><?xml version="1.0" encoding="UTF-8" standalone="yes"?><Relationships xmlns="http://schemas.openxmlformats.org/package/2006/relationships"><Relationship Id="rId20" Type="http://schemas.openxmlformats.org/officeDocument/2006/relationships/image" Target="../media/image24.png"/><Relationship Id="rId22" Type="http://schemas.openxmlformats.org/officeDocument/2006/relationships/image" Target="../media/image38.png"/><Relationship Id="rId21" Type="http://schemas.openxmlformats.org/officeDocument/2006/relationships/image" Target="../media/image37.png"/><Relationship Id="rId24" Type="http://schemas.openxmlformats.org/officeDocument/2006/relationships/image" Target="../media/image45.png"/><Relationship Id="rId23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1.jp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26" Type="http://schemas.openxmlformats.org/officeDocument/2006/relationships/image" Target="../media/image43.png"/><Relationship Id="rId25" Type="http://schemas.openxmlformats.org/officeDocument/2006/relationships/image" Target="../media/image42.png"/><Relationship Id="rId28" Type="http://schemas.openxmlformats.org/officeDocument/2006/relationships/image" Target="../media/image41.png"/><Relationship Id="rId27" Type="http://schemas.openxmlformats.org/officeDocument/2006/relationships/image" Target="../media/image48.png"/><Relationship Id="rId5" Type="http://schemas.openxmlformats.org/officeDocument/2006/relationships/image" Target="../media/image11.png"/><Relationship Id="rId6" Type="http://schemas.openxmlformats.org/officeDocument/2006/relationships/image" Target="../media/image46.png"/><Relationship Id="rId29" Type="http://schemas.openxmlformats.org/officeDocument/2006/relationships/image" Target="../media/image35.png"/><Relationship Id="rId7" Type="http://schemas.openxmlformats.org/officeDocument/2006/relationships/image" Target="../media/image17.png"/><Relationship Id="rId8" Type="http://schemas.openxmlformats.org/officeDocument/2006/relationships/image" Target="../media/image23.png"/><Relationship Id="rId31" Type="http://schemas.openxmlformats.org/officeDocument/2006/relationships/image" Target="../media/image40.png"/><Relationship Id="rId30" Type="http://schemas.openxmlformats.org/officeDocument/2006/relationships/image" Target="../media/image39.png"/><Relationship Id="rId11" Type="http://schemas.openxmlformats.org/officeDocument/2006/relationships/image" Target="../media/image32.png"/><Relationship Id="rId33" Type="http://schemas.openxmlformats.org/officeDocument/2006/relationships/image" Target="../media/image50.png"/><Relationship Id="rId10" Type="http://schemas.openxmlformats.org/officeDocument/2006/relationships/image" Target="../media/image27.png"/><Relationship Id="rId32" Type="http://schemas.openxmlformats.org/officeDocument/2006/relationships/image" Target="../media/image47.png"/><Relationship Id="rId13" Type="http://schemas.openxmlformats.org/officeDocument/2006/relationships/image" Target="../media/image26.png"/><Relationship Id="rId12" Type="http://schemas.openxmlformats.org/officeDocument/2006/relationships/image" Target="../media/image25.png"/><Relationship Id="rId34" Type="http://schemas.openxmlformats.org/officeDocument/2006/relationships/image" Target="../media/image49.png"/><Relationship Id="rId15" Type="http://schemas.openxmlformats.org/officeDocument/2006/relationships/image" Target="../media/image33.png"/><Relationship Id="rId14" Type="http://schemas.openxmlformats.org/officeDocument/2006/relationships/image" Target="../media/image44.png"/><Relationship Id="rId17" Type="http://schemas.openxmlformats.org/officeDocument/2006/relationships/image" Target="../media/image31.png"/><Relationship Id="rId16" Type="http://schemas.openxmlformats.org/officeDocument/2006/relationships/image" Target="../media/image29.png"/><Relationship Id="rId19" Type="http://schemas.openxmlformats.org/officeDocument/2006/relationships/image" Target="../media/image34.png"/><Relationship Id="rId18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4" name="Google Shape;54;p13"/>
          <p:cNvGraphicFramePr/>
          <p:nvPr/>
        </p:nvGraphicFramePr>
        <p:xfrm>
          <a:off x="310808" y="981923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{9308FCFA-DF8D-4396-B0C9-4740B01ADEB3}</a:tableStyleId>
              </a:tblPr>
              <a:tblGrid>
                <a:gridCol w="3624600"/>
                <a:gridCol w="3624600"/>
                <a:gridCol w="3624600"/>
                <a:gridCol w="3624600"/>
              </a:tblGrid>
              <a:tr h="7950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800">
                          <a:latin typeface="Handlee"/>
                          <a:ea typeface="Handlee"/>
                          <a:cs typeface="Handlee"/>
                          <a:sym typeface="Handlee"/>
                        </a:rPr>
                        <a:t>Spring</a:t>
                      </a:r>
                      <a:endParaRPr b="1" sz="1800">
                        <a:latin typeface="Handlee"/>
                        <a:ea typeface="Handlee"/>
                        <a:cs typeface="Handlee"/>
                        <a:sym typeface="Handlee"/>
                      </a:endParaRPr>
                    </a:p>
                  </a:txBody>
                  <a:tcPr marT="190025" marB="190025" marR="151175" marL="1511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800">
                          <a:latin typeface="Handlee"/>
                          <a:ea typeface="Handlee"/>
                          <a:cs typeface="Handlee"/>
                          <a:sym typeface="Handlee"/>
                        </a:rPr>
                        <a:t>Summer</a:t>
                      </a:r>
                      <a:endParaRPr b="1" sz="1800">
                        <a:latin typeface="Handlee"/>
                        <a:ea typeface="Handlee"/>
                        <a:cs typeface="Handlee"/>
                        <a:sym typeface="Handlee"/>
                      </a:endParaRPr>
                    </a:p>
                  </a:txBody>
                  <a:tcPr marT="190025" marB="190025" marR="151175" marL="1511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800">
                          <a:latin typeface="Handlee"/>
                          <a:ea typeface="Handlee"/>
                          <a:cs typeface="Handlee"/>
                          <a:sym typeface="Handlee"/>
                        </a:rPr>
                        <a:t>Autumn</a:t>
                      </a:r>
                      <a:endParaRPr b="1" sz="1800">
                        <a:latin typeface="Handlee"/>
                        <a:ea typeface="Handlee"/>
                        <a:cs typeface="Handlee"/>
                        <a:sym typeface="Handlee"/>
                      </a:endParaRPr>
                    </a:p>
                  </a:txBody>
                  <a:tcPr marT="190025" marB="190025" marR="151175" marL="1511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45F0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800">
                          <a:latin typeface="Handlee"/>
                          <a:ea typeface="Handlee"/>
                          <a:cs typeface="Handlee"/>
                          <a:sym typeface="Handlee"/>
                        </a:rPr>
                        <a:t>Winter</a:t>
                      </a:r>
                      <a:endParaRPr b="1" sz="1800">
                        <a:latin typeface="Handlee"/>
                        <a:ea typeface="Handlee"/>
                        <a:cs typeface="Handlee"/>
                        <a:sym typeface="Handlee"/>
                      </a:endParaRPr>
                    </a:p>
                  </a:txBody>
                  <a:tcPr marT="190025" marB="190025" marR="151175" marL="1511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5" name="Google Shape;55;p13"/>
          <p:cNvGraphicFramePr/>
          <p:nvPr/>
        </p:nvGraphicFramePr>
        <p:xfrm>
          <a:off x="9179452" y="131566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{9308FCFA-DF8D-4396-B0C9-4740B01ADEB3}</a:tableStyleId>
              </a:tblPr>
              <a:tblGrid>
                <a:gridCol w="2638500"/>
              </a:tblGrid>
              <a:tr h="745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latin typeface="Handlee"/>
                          <a:ea typeface="Handlee"/>
                          <a:cs typeface="Handlee"/>
                          <a:sym typeface="Handlee"/>
                        </a:rPr>
                        <a:t>Winter</a:t>
                      </a:r>
                      <a:r>
                        <a:rPr lang="en-GB" sz="1200">
                          <a:latin typeface="Handlee"/>
                          <a:ea typeface="Handlee"/>
                          <a:cs typeface="Handlee"/>
                          <a:sym typeface="Handlee"/>
                        </a:rPr>
                        <a:t> - Winter is the coldest time of the year. It is one of the four seasons. Winter comes after autumn and before spring.</a:t>
                      </a:r>
                      <a:endParaRPr sz="1200">
                        <a:latin typeface="Handlee"/>
                        <a:ea typeface="Handlee"/>
                        <a:cs typeface="Handlee"/>
                        <a:sym typeface="Handlee"/>
                      </a:endParaRPr>
                    </a:p>
                  </a:txBody>
                  <a:tcPr marT="190025" marB="190025" marR="151175" marL="1511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FFFF"/>
                    </a:solidFill>
                  </a:tcPr>
                </a:tc>
              </a:tr>
            </a:tbl>
          </a:graphicData>
        </a:graphic>
      </p:graphicFrame>
      <p:sp>
        <p:nvSpPr>
          <p:cNvPr id="56" name="Google Shape;56;p13"/>
          <p:cNvSpPr txBox="1"/>
          <p:nvPr/>
        </p:nvSpPr>
        <p:spPr>
          <a:xfrm>
            <a:off x="248350" y="1341338"/>
            <a:ext cx="1483500" cy="6609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anchorCtr="0" anchor="t" bIns="174750" lIns="174750" spcFirstLastPara="1" rIns="174750" wrap="square" tIns="17475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u="sng">
                <a:latin typeface="Handlee"/>
                <a:ea typeface="Handlee"/>
                <a:cs typeface="Handlee"/>
                <a:sym typeface="Handlee"/>
              </a:rPr>
              <a:t>Key Books</a:t>
            </a:r>
            <a:endParaRPr sz="2400" u="sng">
              <a:latin typeface="Handlee"/>
              <a:ea typeface="Handlee"/>
              <a:cs typeface="Handlee"/>
              <a:sym typeface="Handlee"/>
            </a:endParaRPr>
          </a:p>
        </p:txBody>
      </p:sp>
      <p:pic>
        <p:nvPicPr>
          <p:cNvPr id="57" name="Google Shape;57;p13"/>
          <p:cNvPicPr preferRelativeResize="0"/>
          <p:nvPr/>
        </p:nvPicPr>
        <p:blipFill rotWithShape="1">
          <a:blip r:embed="rId3">
            <a:alphaModFix/>
          </a:blip>
          <a:srcRect b="8220" l="3795" r="5624" t="11818"/>
          <a:stretch/>
        </p:blipFill>
        <p:spPr>
          <a:xfrm>
            <a:off x="254600" y="1909549"/>
            <a:ext cx="1635771" cy="1444125"/>
          </a:xfrm>
          <a:prstGeom prst="rect">
            <a:avLst/>
          </a:prstGeom>
          <a:noFill/>
          <a:ln cap="flat" cmpd="sng" w="38100">
            <a:solidFill>
              <a:srgbClr val="00FFF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8" name="Google Shape;58;p13"/>
          <p:cNvSpPr txBox="1"/>
          <p:nvPr/>
        </p:nvSpPr>
        <p:spPr>
          <a:xfrm>
            <a:off x="11826100" y="1442875"/>
            <a:ext cx="3000000" cy="2396700"/>
          </a:xfrm>
          <a:prstGeom prst="rect">
            <a:avLst/>
          </a:prstGeom>
          <a:solidFill>
            <a:srgbClr val="00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rgbClr val="202124"/>
                </a:solidFill>
                <a:latin typeface="Handlee"/>
                <a:ea typeface="Handlee"/>
                <a:cs typeface="Handlee"/>
                <a:sym typeface="Handlee"/>
              </a:rPr>
              <a:t>Simple Facts about Winter (</a:t>
            </a:r>
            <a:r>
              <a:rPr b="1" lang="en-GB" sz="1200">
                <a:solidFill>
                  <a:srgbClr val="202124"/>
                </a:solidFill>
                <a:highlight>
                  <a:srgbClr val="FFFF00"/>
                </a:highlight>
                <a:latin typeface="Handlee"/>
                <a:ea typeface="Handlee"/>
                <a:cs typeface="Handlee"/>
                <a:sym typeface="Handlee"/>
              </a:rPr>
              <a:t>Word Collector</a:t>
            </a:r>
            <a:r>
              <a:rPr b="1" lang="en-GB" sz="1200">
                <a:solidFill>
                  <a:srgbClr val="202124"/>
                </a:solidFill>
                <a:latin typeface="Handlee"/>
                <a:ea typeface="Handlee"/>
                <a:cs typeface="Handlee"/>
                <a:sym typeface="Handlee"/>
              </a:rPr>
              <a:t>)</a:t>
            </a:r>
            <a:endParaRPr b="1" sz="1200">
              <a:solidFill>
                <a:srgbClr val="202124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-304800" lvl="0" marL="647700" marR="19050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rgbClr val="202124"/>
              </a:buClr>
              <a:buSzPts val="1200"/>
              <a:buAutoNum type="arabicPeriod"/>
            </a:pPr>
            <a:r>
              <a:rPr b="1" lang="en-GB" sz="1200">
                <a:solidFill>
                  <a:srgbClr val="202124"/>
                </a:solidFill>
                <a:highlight>
                  <a:srgbClr val="FFFF00"/>
                </a:highlight>
                <a:latin typeface="Handlee"/>
                <a:ea typeface="Handlee"/>
                <a:cs typeface="Handlee"/>
                <a:sym typeface="Handlee"/>
              </a:rPr>
              <a:t>Winter</a:t>
            </a:r>
            <a:r>
              <a:rPr lang="en-GB" sz="1200">
                <a:solidFill>
                  <a:srgbClr val="202124"/>
                </a:solidFill>
                <a:highlight>
                  <a:srgbClr val="FFFF00"/>
                </a:highlight>
                <a:latin typeface="Handlee"/>
                <a:ea typeface="Handlee"/>
                <a:cs typeface="Handlee"/>
                <a:sym typeface="Handlee"/>
              </a:rPr>
              <a:t> i</a:t>
            </a:r>
            <a:r>
              <a:rPr lang="en-GB" sz="1200">
                <a:solidFill>
                  <a:srgbClr val="202124"/>
                </a:solidFill>
                <a:latin typeface="Handlee"/>
                <a:ea typeface="Handlee"/>
                <a:cs typeface="Handlee"/>
                <a:sym typeface="Handlee"/>
              </a:rPr>
              <a:t>s the coldest season.</a:t>
            </a:r>
            <a:endParaRPr sz="1200">
              <a:solidFill>
                <a:srgbClr val="202124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-304800" lvl="0" marL="647700" marR="1905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200"/>
              <a:buAutoNum type="arabicPeriod"/>
            </a:pPr>
            <a:r>
              <a:rPr b="1" lang="en-GB" sz="1200">
                <a:solidFill>
                  <a:srgbClr val="202124"/>
                </a:solidFill>
                <a:highlight>
                  <a:srgbClr val="FFFF00"/>
                </a:highlight>
                <a:latin typeface="Handlee"/>
                <a:ea typeface="Handlee"/>
                <a:cs typeface="Handlee"/>
                <a:sym typeface="Handlee"/>
              </a:rPr>
              <a:t>Snow</a:t>
            </a:r>
            <a:r>
              <a:rPr lang="en-GB" sz="1200">
                <a:solidFill>
                  <a:srgbClr val="202124"/>
                </a:solidFill>
                <a:latin typeface="Handlee"/>
                <a:ea typeface="Handlee"/>
                <a:cs typeface="Handlee"/>
                <a:sym typeface="Handlee"/>
              </a:rPr>
              <a:t> falls in the </a:t>
            </a:r>
            <a:r>
              <a:rPr b="1" lang="en-GB" sz="1200">
                <a:solidFill>
                  <a:srgbClr val="202124"/>
                </a:solidFill>
                <a:highlight>
                  <a:srgbClr val="FFFF00"/>
                </a:highlight>
                <a:latin typeface="Handlee"/>
                <a:ea typeface="Handlee"/>
                <a:cs typeface="Handlee"/>
                <a:sym typeface="Handlee"/>
              </a:rPr>
              <a:t>Winter</a:t>
            </a:r>
            <a:r>
              <a:rPr lang="en-GB" sz="1200">
                <a:solidFill>
                  <a:srgbClr val="202124"/>
                </a:solidFill>
                <a:latin typeface="Handlee"/>
                <a:ea typeface="Handlee"/>
                <a:cs typeface="Handlee"/>
                <a:sym typeface="Handlee"/>
              </a:rPr>
              <a:t>.</a:t>
            </a:r>
            <a:endParaRPr sz="1200">
              <a:solidFill>
                <a:srgbClr val="202124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-304800" lvl="0" marL="647700" marR="1905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200"/>
              <a:buAutoNum type="arabicPeriod"/>
            </a:pPr>
            <a:r>
              <a:rPr lang="en-GB" sz="1200">
                <a:solidFill>
                  <a:srgbClr val="202124"/>
                </a:solidFill>
                <a:latin typeface="Handlee"/>
                <a:ea typeface="Handlee"/>
                <a:cs typeface="Handlee"/>
                <a:sym typeface="Handlee"/>
              </a:rPr>
              <a:t>Trees stop growing in the </a:t>
            </a:r>
            <a:r>
              <a:rPr b="1" lang="en-GB" sz="1200">
                <a:solidFill>
                  <a:srgbClr val="202124"/>
                </a:solidFill>
                <a:latin typeface="Handlee"/>
                <a:ea typeface="Handlee"/>
                <a:cs typeface="Handlee"/>
                <a:sym typeface="Handlee"/>
              </a:rPr>
              <a:t>Winter</a:t>
            </a:r>
            <a:r>
              <a:rPr lang="en-GB" sz="1200">
                <a:solidFill>
                  <a:srgbClr val="202124"/>
                </a:solidFill>
                <a:latin typeface="Handlee"/>
                <a:ea typeface="Handlee"/>
                <a:cs typeface="Handlee"/>
                <a:sym typeface="Handlee"/>
              </a:rPr>
              <a:t>.</a:t>
            </a:r>
            <a:endParaRPr sz="1200">
              <a:solidFill>
                <a:srgbClr val="202124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-304800" lvl="0" marL="647700" marR="1905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200"/>
              <a:buAutoNum type="arabicPeriod"/>
            </a:pPr>
            <a:r>
              <a:rPr lang="en-GB" sz="1200">
                <a:solidFill>
                  <a:srgbClr val="202124"/>
                </a:solidFill>
                <a:latin typeface="Handlee"/>
                <a:ea typeface="Handlee"/>
                <a:cs typeface="Handlee"/>
                <a:sym typeface="Handlee"/>
              </a:rPr>
              <a:t>Plants stop growing in the </a:t>
            </a:r>
            <a:r>
              <a:rPr b="1" lang="en-GB" sz="1200">
                <a:solidFill>
                  <a:srgbClr val="202124"/>
                </a:solidFill>
                <a:latin typeface="Handlee"/>
                <a:ea typeface="Handlee"/>
                <a:cs typeface="Handlee"/>
                <a:sym typeface="Handlee"/>
              </a:rPr>
              <a:t>Winter</a:t>
            </a:r>
            <a:r>
              <a:rPr lang="en-GB" sz="1200">
                <a:solidFill>
                  <a:srgbClr val="202124"/>
                </a:solidFill>
                <a:latin typeface="Handlee"/>
                <a:ea typeface="Handlee"/>
                <a:cs typeface="Handlee"/>
                <a:sym typeface="Handlee"/>
              </a:rPr>
              <a:t>.</a:t>
            </a:r>
            <a:endParaRPr sz="1200">
              <a:solidFill>
                <a:srgbClr val="202124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-304800" lvl="0" marL="647700" marR="1905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200"/>
              <a:buAutoNum type="arabicPeriod"/>
            </a:pPr>
            <a:r>
              <a:rPr lang="en-GB" sz="1200">
                <a:solidFill>
                  <a:srgbClr val="202124"/>
                </a:solidFill>
                <a:latin typeface="Handlee"/>
                <a:ea typeface="Handlee"/>
                <a:cs typeface="Handlee"/>
                <a:sym typeface="Handlee"/>
              </a:rPr>
              <a:t>Nights are longer in the </a:t>
            </a:r>
            <a:r>
              <a:rPr b="1" lang="en-GB" sz="1200">
                <a:solidFill>
                  <a:srgbClr val="202124"/>
                </a:solidFill>
                <a:latin typeface="Handlee"/>
                <a:ea typeface="Handlee"/>
                <a:cs typeface="Handlee"/>
                <a:sym typeface="Handlee"/>
              </a:rPr>
              <a:t>Winter</a:t>
            </a:r>
            <a:r>
              <a:rPr lang="en-GB" sz="1200">
                <a:solidFill>
                  <a:srgbClr val="202124"/>
                </a:solidFill>
                <a:latin typeface="Handlee"/>
                <a:ea typeface="Handlee"/>
                <a:cs typeface="Handlee"/>
                <a:sym typeface="Handlee"/>
              </a:rPr>
              <a:t>.</a:t>
            </a:r>
            <a:endParaRPr sz="1200">
              <a:solidFill>
                <a:srgbClr val="202124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-304800" lvl="0" marL="647700" marR="1905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200"/>
              <a:buAutoNum type="arabicPeriod"/>
            </a:pPr>
            <a:r>
              <a:rPr lang="en-GB" sz="1200">
                <a:solidFill>
                  <a:srgbClr val="202124"/>
                </a:solidFill>
                <a:latin typeface="Handlee"/>
                <a:ea typeface="Handlee"/>
                <a:cs typeface="Handlee"/>
                <a:sym typeface="Handlee"/>
              </a:rPr>
              <a:t>Some animals </a:t>
            </a:r>
            <a:r>
              <a:rPr b="1" lang="en-GB" sz="1200">
                <a:solidFill>
                  <a:srgbClr val="202124"/>
                </a:solidFill>
                <a:highlight>
                  <a:srgbClr val="FFFF00"/>
                </a:highlight>
                <a:latin typeface="Handlee"/>
                <a:ea typeface="Handlee"/>
                <a:cs typeface="Handlee"/>
                <a:sym typeface="Handlee"/>
              </a:rPr>
              <a:t>hibernate</a:t>
            </a:r>
            <a:r>
              <a:rPr b="1" lang="en-GB" sz="1200">
                <a:solidFill>
                  <a:srgbClr val="202124"/>
                </a:solidFill>
                <a:latin typeface="Handlee"/>
                <a:ea typeface="Handlee"/>
                <a:cs typeface="Handlee"/>
                <a:sym typeface="Handlee"/>
              </a:rPr>
              <a:t> </a:t>
            </a:r>
            <a:r>
              <a:rPr lang="en-GB" sz="1200">
                <a:solidFill>
                  <a:srgbClr val="202124"/>
                </a:solidFill>
                <a:latin typeface="Handlee"/>
                <a:ea typeface="Handlee"/>
                <a:cs typeface="Handlee"/>
                <a:sym typeface="Handlee"/>
              </a:rPr>
              <a:t>in the </a:t>
            </a:r>
            <a:r>
              <a:rPr b="1" lang="en-GB" sz="1200">
                <a:solidFill>
                  <a:srgbClr val="202124"/>
                </a:solidFill>
                <a:latin typeface="Handlee"/>
                <a:ea typeface="Handlee"/>
                <a:cs typeface="Handlee"/>
                <a:sym typeface="Handlee"/>
              </a:rPr>
              <a:t>Winter</a:t>
            </a:r>
            <a:r>
              <a:rPr lang="en-GB" sz="1200">
                <a:solidFill>
                  <a:srgbClr val="202124"/>
                </a:solidFill>
                <a:latin typeface="Handlee"/>
                <a:ea typeface="Handlee"/>
                <a:cs typeface="Handlee"/>
                <a:sym typeface="Handlee"/>
              </a:rPr>
              <a:t>.</a:t>
            </a:r>
            <a:endParaRPr sz="1200">
              <a:solidFill>
                <a:srgbClr val="202124"/>
              </a:solidFill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59" name="Google Shape;59;p13"/>
          <p:cNvSpPr txBox="1"/>
          <p:nvPr/>
        </p:nvSpPr>
        <p:spPr>
          <a:xfrm>
            <a:off x="784200" y="3466550"/>
            <a:ext cx="4048200" cy="5850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300">
                <a:latin typeface="Handlee"/>
                <a:ea typeface="Handlee"/>
                <a:cs typeface="Handlee"/>
                <a:sym typeface="Handlee"/>
              </a:rPr>
              <a:t>Questions to ask at </a:t>
            </a:r>
            <a:r>
              <a:rPr b="1" lang="en-GB" sz="1300">
                <a:latin typeface="Handlee"/>
                <a:ea typeface="Handlee"/>
                <a:cs typeface="Handlee"/>
                <a:sym typeface="Handlee"/>
              </a:rPr>
              <a:t>home:</a:t>
            </a:r>
            <a:r>
              <a:rPr lang="en-GB" sz="1300">
                <a:latin typeface="Handlee"/>
                <a:ea typeface="Handlee"/>
                <a:cs typeface="Handlee"/>
                <a:sym typeface="Handlee"/>
              </a:rPr>
              <a:t> How do you know it is winter? Can you point out the signs of winter?</a:t>
            </a:r>
            <a:endParaRPr sz="1300">
              <a:latin typeface="Handlee"/>
              <a:ea typeface="Handlee"/>
              <a:cs typeface="Handlee"/>
              <a:sym typeface="Handlee"/>
            </a:endParaRPr>
          </a:p>
        </p:txBody>
      </p:sp>
      <p:pic>
        <p:nvPicPr>
          <p:cNvPr id="60" name="Google Shape;60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0800" y="3648400"/>
            <a:ext cx="303188" cy="287025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3"/>
          <p:cNvSpPr txBox="1"/>
          <p:nvPr/>
        </p:nvSpPr>
        <p:spPr>
          <a:xfrm>
            <a:off x="11826075" y="6342388"/>
            <a:ext cx="2638500" cy="554100"/>
          </a:xfrm>
          <a:prstGeom prst="rect">
            <a:avLst/>
          </a:prstGeom>
          <a:solidFill>
            <a:srgbClr val="FCE5CD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Handlee"/>
                <a:ea typeface="Handlee"/>
                <a:cs typeface="Handlee"/>
                <a:sym typeface="Handlee"/>
              </a:rPr>
              <a:t>Use a camera, phone or ipad to take photos of what you find.</a:t>
            </a:r>
            <a:endParaRPr sz="1200"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62" name="Google Shape;62;p13"/>
          <p:cNvSpPr txBox="1"/>
          <p:nvPr/>
        </p:nvSpPr>
        <p:spPr>
          <a:xfrm>
            <a:off x="3665988" y="1174650"/>
            <a:ext cx="3196500" cy="615600"/>
          </a:xfrm>
          <a:prstGeom prst="rect">
            <a:avLst/>
          </a:prstGeom>
          <a:solidFill>
            <a:srgbClr val="EFEFE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Handlee"/>
                <a:ea typeface="Handlee"/>
                <a:cs typeface="Handlee"/>
                <a:sym typeface="Handlee"/>
              </a:rPr>
              <a:t>Ice</a:t>
            </a:r>
            <a:r>
              <a:rPr lang="en-GB">
                <a:latin typeface="Handlee"/>
                <a:ea typeface="Handlee"/>
                <a:cs typeface="Handlee"/>
                <a:sym typeface="Handlee"/>
              </a:rPr>
              <a:t>! The</a:t>
            </a:r>
            <a:r>
              <a:rPr lang="en-GB">
                <a:highlight>
                  <a:srgbClr val="FFFF00"/>
                </a:highlight>
                <a:latin typeface="Handlee"/>
                <a:ea typeface="Handlee"/>
                <a:cs typeface="Handlee"/>
                <a:sym typeface="Handlee"/>
              </a:rPr>
              <a:t> </a:t>
            </a:r>
            <a:r>
              <a:rPr b="1" lang="en-GB">
                <a:highlight>
                  <a:srgbClr val="FFFF00"/>
                </a:highlight>
                <a:latin typeface="Handlee"/>
                <a:ea typeface="Handlee"/>
                <a:cs typeface="Handlee"/>
                <a:sym typeface="Handlee"/>
              </a:rPr>
              <a:t>ice</a:t>
            </a:r>
            <a:r>
              <a:rPr lang="en-GB">
                <a:latin typeface="Handlee"/>
                <a:ea typeface="Handlee"/>
                <a:cs typeface="Handlee"/>
                <a:sym typeface="Handlee"/>
              </a:rPr>
              <a:t> in ‘Jack Frost’ begins to </a:t>
            </a:r>
            <a:r>
              <a:rPr b="1" lang="en-GB">
                <a:latin typeface="Handlee"/>
                <a:ea typeface="Handlee"/>
                <a:cs typeface="Handlee"/>
                <a:sym typeface="Handlee"/>
              </a:rPr>
              <a:t>melt</a:t>
            </a:r>
            <a:r>
              <a:rPr lang="en-GB">
                <a:latin typeface="Handlee"/>
                <a:ea typeface="Handlee"/>
                <a:cs typeface="Handlee"/>
                <a:sym typeface="Handlee"/>
              </a:rPr>
              <a:t>. Let’s explore this!</a:t>
            </a:r>
            <a:endParaRPr>
              <a:latin typeface="Handlee"/>
              <a:ea typeface="Handlee"/>
              <a:cs typeface="Handlee"/>
              <a:sym typeface="Handlee"/>
            </a:endParaRPr>
          </a:p>
        </p:txBody>
      </p:sp>
      <p:pic>
        <p:nvPicPr>
          <p:cNvPr id="63" name="Google Shape;63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15575" y="1433075"/>
            <a:ext cx="799500" cy="799500"/>
          </a:xfrm>
          <a:prstGeom prst="rect">
            <a:avLst/>
          </a:prstGeom>
          <a:noFill/>
          <a:ln cap="flat" cmpd="sng" w="1905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85514" y="2869026"/>
            <a:ext cx="1798825" cy="925425"/>
          </a:xfrm>
          <a:prstGeom prst="rect">
            <a:avLst/>
          </a:prstGeom>
          <a:noFill/>
          <a:ln cap="flat" cmpd="sng" w="1905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5" name="Google Shape;65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231963" y="2683001"/>
            <a:ext cx="1483619" cy="1004900"/>
          </a:xfrm>
          <a:prstGeom prst="rect">
            <a:avLst/>
          </a:prstGeom>
          <a:noFill/>
          <a:ln cap="flat" cmpd="sng" w="1905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66" name="Google Shape;66;p13"/>
          <p:cNvSpPr txBox="1"/>
          <p:nvPr/>
        </p:nvSpPr>
        <p:spPr>
          <a:xfrm>
            <a:off x="7928600" y="1514775"/>
            <a:ext cx="942900" cy="1477500"/>
          </a:xfrm>
          <a:prstGeom prst="rect">
            <a:avLst/>
          </a:prstGeom>
          <a:solidFill>
            <a:srgbClr val="C9DAF8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latin typeface="Handlee"/>
                <a:ea typeface="Handlee"/>
                <a:cs typeface="Handlee"/>
                <a:sym typeface="Handlee"/>
              </a:rPr>
              <a:t>Liquid</a:t>
            </a:r>
            <a:r>
              <a:rPr lang="en-GB" sz="1200">
                <a:latin typeface="Handlee"/>
                <a:ea typeface="Handlee"/>
                <a:cs typeface="Handlee"/>
                <a:sym typeface="Handlee"/>
              </a:rPr>
              <a:t> water can </a:t>
            </a:r>
            <a:r>
              <a:rPr b="1" lang="en-GB" sz="1200">
                <a:latin typeface="Handlee"/>
                <a:ea typeface="Handlee"/>
                <a:cs typeface="Handlee"/>
                <a:sym typeface="Handlee"/>
              </a:rPr>
              <a:t>freeze</a:t>
            </a:r>
            <a:r>
              <a:rPr lang="en-GB" sz="1200">
                <a:latin typeface="Handlee"/>
                <a:ea typeface="Handlee"/>
                <a:cs typeface="Handlee"/>
                <a:sym typeface="Handlee"/>
              </a:rPr>
              <a:t> when it is really cold, turning it into </a:t>
            </a:r>
            <a:r>
              <a:rPr b="1" lang="en-GB" sz="1200">
                <a:latin typeface="Handlee"/>
                <a:ea typeface="Handlee"/>
                <a:cs typeface="Handlee"/>
                <a:sym typeface="Handlee"/>
              </a:rPr>
              <a:t>solid ice</a:t>
            </a:r>
            <a:r>
              <a:rPr lang="en-GB" sz="1200">
                <a:latin typeface="Handlee"/>
                <a:ea typeface="Handlee"/>
                <a:cs typeface="Handlee"/>
                <a:sym typeface="Handlee"/>
              </a:rPr>
              <a:t>.</a:t>
            </a:r>
            <a:endParaRPr sz="1200"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67" name="Google Shape;67;p13"/>
          <p:cNvSpPr/>
          <p:nvPr/>
        </p:nvSpPr>
        <p:spPr>
          <a:xfrm>
            <a:off x="6232950" y="3361750"/>
            <a:ext cx="1104600" cy="495000"/>
          </a:xfrm>
          <a:prstGeom prst="leftArrow">
            <a:avLst>
              <a:gd fmla="val 26879" name="adj1"/>
              <a:gd fmla="val 5003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p13"/>
          <p:cNvSpPr txBox="1"/>
          <p:nvPr/>
        </p:nvSpPr>
        <p:spPr>
          <a:xfrm>
            <a:off x="6248350" y="3750000"/>
            <a:ext cx="1104600" cy="738900"/>
          </a:xfrm>
          <a:prstGeom prst="rect">
            <a:avLst/>
          </a:prstGeom>
          <a:solidFill>
            <a:srgbClr val="C9DAF8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Handlee"/>
                <a:ea typeface="Handlee"/>
                <a:cs typeface="Handlee"/>
                <a:sym typeface="Handlee"/>
              </a:rPr>
              <a:t>When the ice </a:t>
            </a:r>
            <a:r>
              <a:rPr b="1" lang="en-GB" sz="1200">
                <a:latin typeface="Handlee"/>
                <a:ea typeface="Handlee"/>
                <a:cs typeface="Handlee"/>
                <a:sym typeface="Handlee"/>
              </a:rPr>
              <a:t>warms up</a:t>
            </a:r>
            <a:r>
              <a:rPr lang="en-GB" sz="1200">
                <a:latin typeface="Handlee"/>
                <a:ea typeface="Handlee"/>
                <a:cs typeface="Handlee"/>
                <a:sym typeface="Handlee"/>
              </a:rPr>
              <a:t> it begins to </a:t>
            </a:r>
            <a:r>
              <a:rPr b="1" lang="en-GB" sz="1200">
                <a:latin typeface="Handlee"/>
                <a:ea typeface="Handlee"/>
                <a:cs typeface="Handlee"/>
                <a:sym typeface="Handlee"/>
              </a:rPr>
              <a:t>melt</a:t>
            </a:r>
            <a:r>
              <a:rPr lang="en-GB" sz="1200">
                <a:latin typeface="Handlee"/>
                <a:ea typeface="Handlee"/>
                <a:cs typeface="Handlee"/>
                <a:sym typeface="Handlee"/>
              </a:rPr>
              <a:t>.</a:t>
            </a:r>
            <a:endParaRPr sz="1200"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69" name="Google Shape;69;p13"/>
          <p:cNvSpPr txBox="1"/>
          <p:nvPr/>
        </p:nvSpPr>
        <p:spPr>
          <a:xfrm>
            <a:off x="5098650" y="1759600"/>
            <a:ext cx="1483500" cy="923400"/>
          </a:xfrm>
          <a:prstGeom prst="rect">
            <a:avLst/>
          </a:prstGeom>
          <a:solidFill>
            <a:srgbClr val="C9DAF8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Handlee"/>
                <a:ea typeface="Handlee"/>
                <a:cs typeface="Handlee"/>
                <a:sym typeface="Handlee"/>
              </a:rPr>
              <a:t>The warmer the ice gets, the </a:t>
            </a:r>
            <a:r>
              <a:rPr lang="en-GB" sz="1200">
                <a:latin typeface="Handlee"/>
                <a:ea typeface="Handlee"/>
                <a:cs typeface="Handlee"/>
                <a:sym typeface="Handlee"/>
              </a:rPr>
              <a:t>quicker</a:t>
            </a:r>
            <a:r>
              <a:rPr lang="en-GB" sz="1200">
                <a:latin typeface="Handlee"/>
                <a:ea typeface="Handlee"/>
                <a:cs typeface="Handlee"/>
                <a:sym typeface="Handlee"/>
              </a:rPr>
              <a:t> it </a:t>
            </a:r>
            <a:r>
              <a:rPr b="1" lang="en-GB" sz="1200">
                <a:latin typeface="Handlee"/>
                <a:ea typeface="Handlee"/>
                <a:cs typeface="Handlee"/>
                <a:sym typeface="Handlee"/>
              </a:rPr>
              <a:t>melts</a:t>
            </a:r>
            <a:r>
              <a:rPr lang="en-GB" sz="1200">
                <a:latin typeface="Handlee"/>
                <a:ea typeface="Handlee"/>
                <a:cs typeface="Handlee"/>
                <a:sym typeface="Handlee"/>
              </a:rPr>
              <a:t> and turns back into </a:t>
            </a:r>
            <a:r>
              <a:rPr b="1" lang="en-GB" sz="1200">
                <a:latin typeface="Handlee"/>
                <a:ea typeface="Handlee"/>
                <a:cs typeface="Handlee"/>
                <a:sym typeface="Handlee"/>
              </a:rPr>
              <a:t>liquid water</a:t>
            </a:r>
            <a:r>
              <a:rPr lang="en-GB" sz="1200">
                <a:latin typeface="Handlee"/>
                <a:ea typeface="Handlee"/>
                <a:cs typeface="Handlee"/>
                <a:sym typeface="Handlee"/>
              </a:rPr>
              <a:t>.</a:t>
            </a:r>
            <a:endParaRPr sz="1200"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70" name="Google Shape;70;p13"/>
          <p:cNvSpPr txBox="1"/>
          <p:nvPr/>
        </p:nvSpPr>
        <p:spPr>
          <a:xfrm>
            <a:off x="7834350" y="3458313"/>
            <a:ext cx="863700" cy="615600"/>
          </a:xfrm>
          <a:prstGeom prst="rect">
            <a:avLst/>
          </a:prstGeom>
          <a:solidFill>
            <a:srgbClr val="00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highlight>
                  <a:srgbClr val="FFFF00"/>
                </a:highlight>
                <a:latin typeface="Handlee"/>
                <a:ea typeface="Handlee"/>
                <a:cs typeface="Handlee"/>
                <a:sym typeface="Handlee"/>
              </a:rPr>
              <a:t>freeze</a:t>
            </a:r>
            <a:endParaRPr b="1">
              <a:highlight>
                <a:srgbClr val="FFFF00"/>
              </a:highlight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highlight>
                  <a:srgbClr val="FFFF00"/>
                </a:highlight>
                <a:latin typeface="Handlee"/>
                <a:ea typeface="Handlee"/>
                <a:cs typeface="Handlee"/>
                <a:sym typeface="Handlee"/>
              </a:rPr>
              <a:t>ice</a:t>
            </a:r>
            <a:endParaRPr b="1">
              <a:highlight>
                <a:srgbClr val="FFFF00"/>
              </a:highlight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71" name="Google Shape;71;p13"/>
          <p:cNvSpPr txBox="1"/>
          <p:nvPr/>
        </p:nvSpPr>
        <p:spPr>
          <a:xfrm>
            <a:off x="4832400" y="3103050"/>
            <a:ext cx="863700" cy="615600"/>
          </a:xfrm>
          <a:prstGeom prst="rect">
            <a:avLst/>
          </a:prstGeom>
          <a:solidFill>
            <a:srgbClr val="00FFFF"/>
          </a:solidFill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highlight>
                  <a:srgbClr val="FFFF00"/>
                </a:highlight>
                <a:latin typeface="Handlee"/>
                <a:ea typeface="Handlee"/>
                <a:cs typeface="Handlee"/>
                <a:sym typeface="Handlee"/>
              </a:rPr>
              <a:t>melt</a:t>
            </a:r>
            <a:endParaRPr b="1">
              <a:highlight>
                <a:srgbClr val="FFFF00"/>
              </a:highlight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highlight>
                  <a:srgbClr val="FFFF00"/>
                </a:highlight>
                <a:latin typeface="Handlee"/>
                <a:ea typeface="Handlee"/>
                <a:cs typeface="Handlee"/>
                <a:sym typeface="Handlee"/>
              </a:rPr>
              <a:t>melting</a:t>
            </a:r>
            <a:endParaRPr b="1">
              <a:highlight>
                <a:srgbClr val="FFFF00"/>
              </a:highlight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72" name="Google Shape;72;p13"/>
          <p:cNvSpPr txBox="1"/>
          <p:nvPr/>
        </p:nvSpPr>
        <p:spPr>
          <a:xfrm>
            <a:off x="8979138" y="2756425"/>
            <a:ext cx="2739300" cy="1046700"/>
          </a:xfrm>
          <a:prstGeom prst="rect">
            <a:avLst/>
          </a:prstGeom>
          <a:solidFill>
            <a:srgbClr val="EFEFE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Handlee"/>
                <a:ea typeface="Handlee"/>
                <a:cs typeface="Handlee"/>
                <a:sym typeface="Handlee"/>
              </a:rPr>
              <a:t>Can you make ice at home? Put a cup of water in a cupboard and one in the freezer, which will turn into ice? why?</a:t>
            </a:r>
            <a:endParaRPr>
              <a:latin typeface="Handlee"/>
              <a:ea typeface="Handlee"/>
              <a:cs typeface="Handlee"/>
              <a:sym typeface="Handlee"/>
            </a:endParaRPr>
          </a:p>
        </p:txBody>
      </p:sp>
      <p:pic>
        <p:nvPicPr>
          <p:cNvPr id="73" name="Google Shape;73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871488" y="2402363"/>
            <a:ext cx="303188" cy="28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47206" y="4164432"/>
            <a:ext cx="1650900" cy="2177969"/>
          </a:xfrm>
          <a:prstGeom prst="rect">
            <a:avLst/>
          </a:prstGeom>
          <a:noFill/>
          <a:ln cap="flat" cmpd="sng" w="38100">
            <a:solidFill>
              <a:srgbClr val="00FFF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75" name="Google Shape;75;p13"/>
          <p:cNvSpPr txBox="1"/>
          <p:nvPr/>
        </p:nvSpPr>
        <p:spPr>
          <a:xfrm>
            <a:off x="206776" y="6327275"/>
            <a:ext cx="3060300" cy="1477500"/>
          </a:xfrm>
          <a:prstGeom prst="rect">
            <a:avLst/>
          </a:prstGeom>
          <a:solidFill>
            <a:srgbClr val="EFEFE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latin typeface="Handlee"/>
                <a:ea typeface="Handlee"/>
                <a:cs typeface="Handlee"/>
                <a:sym typeface="Handlee"/>
              </a:rPr>
              <a:t>Non Fiction: Go Facts: Seasons: Winter</a:t>
            </a:r>
            <a:endParaRPr b="1" sz="12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latin typeface="Handlee"/>
                <a:ea typeface="Handlee"/>
                <a:cs typeface="Handlee"/>
                <a:sym typeface="Handlee"/>
              </a:rPr>
              <a:t>Experiences:</a:t>
            </a:r>
            <a:endParaRPr b="1" sz="12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Handlee"/>
                <a:ea typeface="Handlee"/>
                <a:cs typeface="Handlee"/>
                <a:sym typeface="Handlee"/>
              </a:rPr>
              <a:t>Plants / garden in the winter.</a:t>
            </a:r>
            <a:endParaRPr sz="12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Handlee"/>
                <a:ea typeface="Handlee"/>
                <a:cs typeface="Handlee"/>
                <a:sym typeface="Handlee"/>
              </a:rPr>
              <a:t>People in </a:t>
            </a:r>
            <a:r>
              <a:rPr lang="en-GB" sz="1200">
                <a:latin typeface="Handlee"/>
                <a:ea typeface="Handlee"/>
                <a:cs typeface="Handlee"/>
                <a:sym typeface="Handlee"/>
              </a:rPr>
              <a:t>the winter - clothing and comparing the UK to the Arctic. </a:t>
            </a:r>
            <a:endParaRPr sz="12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Handlee"/>
                <a:ea typeface="Handlee"/>
                <a:cs typeface="Handlee"/>
                <a:sym typeface="Handlee"/>
              </a:rPr>
              <a:t>Animals in the winter - bird watching and making bird feeders. </a:t>
            </a:r>
            <a:endParaRPr sz="1200">
              <a:latin typeface="Handlee"/>
              <a:ea typeface="Handlee"/>
              <a:cs typeface="Handlee"/>
              <a:sym typeface="Handlee"/>
            </a:endParaRPr>
          </a:p>
        </p:txBody>
      </p:sp>
      <p:pic>
        <p:nvPicPr>
          <p:cNvPr id="76" name="Google Shape;76;p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367075" y="4072911"/>
            <a:ext cx="2170707" cy="2106863"/>
          </a:xfrm>
          <a:prstGeom prst="rect">
            <a:avLst/>
          </a:prstGeom>
          <a:noFill/>
          <a:ln cap="flat" cmpd="sng" w="38100">
            <a:solidFill>
              <a:srgbClr val="00FF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7" name="Google Shape;77;p1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598013" y="4519475"/>
            <a:ext cx="5306712" cy="3648825"/>
          </a:xfrm>
          <a:prstGeom prst="rect">
            <a:avLst/>
          </a:prstGeom>
          <a:noFill/>
          <a:ln cap="flat" cmpd="sng" w="11430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8" name="Google Shape;78;p1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2773176" y="8323595"/>
            <a:ext cx="2052899" cy="1368067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79" name="Google Shape;79;p13"/>
          <p:cNvSpPr txBox="1"/>
          <p:nvPr/>
        </p:nvSpPr>
        <p:spPr>
          <a:xfrm>
            <a:off x="9929223" y="8218675"/>
            <a:ext cx="2739300" cy="14775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latin typeface="Handlee"/>
                <a:ea typeface="Handlee"/>
                <a:cs typeface="Handlee"/>
                <a:sym typeface="Handlee"/>
              </a:rPr>
              <a:t>Rainbow experiment </a:t>
            </a:r>
            <a:endParaRPr b="1" sz="12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Handlee"/>
                <a:ea typeface="Handlee"/>
                <a:cs typeface="Handlee"/>
                <a:sym typeface="Handlee"/>
              </a:rPr>
              <a:t>We can create a rainbow by placing coloured skittles around the edge of a white dish. Try adding drop of cold water / warm </a:t>
            </a:r>
            <a:r>
              <a:rPr lang="en-GB" sz="1200">
                <a:latin typeface="Handlee"/>
                <a:ea typeface="Handlee"/>
                <a:cs typeface="Handlee"/>
                <a:sym typeface="Handlee"/>
              </a:rPr>
              <a:t>water</a:t>
            </a:r>
            <a:r>
              <a:rPr lang="en-GB" sz="1200">
                <a:latin typeface="Handlee"/>
                <a:ea typeface="Handlee"/>
                <a:cs typeface="Handlee"/>
                <a:sym typeface="Handlee"/>
              </a:rPr>
              <a:t>. </a:t>
            </a:r>
            <a:endParaRPr sz="12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Handlee"/>
                <a:ea typeface="Handlee"/>
                <a:cs typeface="Handlee"/>
                <a:sym typeface="Handlee"/>
              </a:rPr>
              <a:t>What can you see? Which water worked best?</a:t>
            </a:r>
            <a:endParaRPr sz="1200">
              <a:latin typeface="Handlee"/>
              <a:ea typeface="Handlee"/>
              <a:cs typeface="Handlee"/>
              <a:sym typeface="Handlee"/>
            </a:endParaRPr>
          </a:p>
        </p:txBody>
      </p:sp>
      <p:pic>
        <p:nvPicPr>
          <p:cNvPr id="80" name="Google Shape;80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05788" y="7638550"/>
            <a:ext cx="303188" cy="287025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3"/>
          <p:cNvSpPr/>
          <p:nvPr/>
        </p:nvSpPr>
        <p:spPr>
          <a:xfrm>
            <a:off x="14001750" y="9113525"/>
            <a:ext cx="942900" cy="12930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3"/>
          <p:cNvSpPr/>
          <p:nvPr/>
        </p:nvSpPr>
        <p:spPr>
          <a:xfrm rot="-714284">
            <a:off x="7367298" y="2130262"/>
            <a:ext cx="385389" cy="831206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13"/>
          <p:cNvSpPr/>
          <p:nvPr/>
        </p:nvSpPr>
        <p:spPr>
          <a:xfrm rot="653260">
            <a:off x="6529136" y="1999940"/>
            <a:ext cx="303361" cy="794938"/>
          </a:xfrm>
          <a:prstGeom prst="up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p13"/>
          <p:cNvSpPr/>
          <p:nvPr/>
        </p:nvSpPr>
        <p:spPr>
          <a:xfrm>
            <a:off x="9179450" y="3839575"/>
            <a:ext cx="2638500" cy="1005000"/>
          </a:xfrm>
          <a:prstGeom prst="downArrowCallout">
            <a:avLst>
              <a:gd fmla="val 25000" name="adj1"/>
              <a:gd fmla="val 25000" name="adj2"/>
              <a:gd fmla="val 25000" name="adj3"/>
              <a:gd fmla="val 64977" name="adj4"/>
            </a:avLst>
          </a:prstGeom>
          <a:solidFill>
            <a:srgbClr val="00FFFF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" name="Google Shape;85;p13"/>
          <p:cNvSpPr txBox="1"/>
          <p:nvPr/>
        </p:nvSpPr>
        <p:spPr>
          <a:xfrm>
            <a:off x="9410175" y="3853500"/>
            <a:ext cx="24159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Handlee"/>
                <a:ea typeface="Handlee"/>
                <a:cs typeface="Handlee"/>
                <a:sym typeface="Handlee"/>
              </a:rPr>
              <a:t>Winter and Weather key </a:t>
            </a:r>
            <a:r>
              <a:rPr b="1" lang="en-GB">
                <a:latin typeface="Handlee"/>
                <a:ea typeface="Handlee"/>
                <a:cs typeface="Handlee"/>
                <a:sym typeface="Handlee"/>
              </a:rPr>
              <a:t>vocabulary</a:t>
            </a:r>
            <a:r>
              <a:rPr b="1" lang="en-GB">
                <a:latin typeface="Handlee"/>
                <a:ea typeface="Handlee"/>
                <a:cs typeface="Handlee"/>
                <a:sym typeface="Handlee"/>
              </a:rPr>
              <a:t> </a:t>
            </a:r>
            <a:endParaRPr b="1"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86" name="Google Shape;86;p13"/>
          <p:cNvSpPr txBox="1"/>
          <p:nvPr/>
        </p:nvSpPr>
        <p:spPr>
          <a:xfrm>
            <a:off x="2022350" y="1928175"/>
            <a:ext cx="2785800" cy="1369800"/>
          </a:xfrm>
          <a:prstGeom prst="rect">
            <a:avLst/>
          </a:prstGeom>
          <a:solidFill>
            <a:srgbClr val="EFEFE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100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The Tale of Jack Frost (Author David Melling)</a:t>
            </a:r>
            <a:endParaRPr b="1" sz="1100">
              <a:solidFill>
                <a:schemeClr val="dk1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100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Experiences: </a:t>
            </a:r>
            <a:endParaRPr b="1" sz="1100">
              <a:solidFill>
                <a:schemeClr val="dk1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100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We’re going on a winter walk - let’s look for signs of winter. </a:t>
            </a:r>
            <a:endParaRPr sz="1100">
              <a:solidFill>
                <a:schemeClr val="dk1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100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Catching our reflections using mirrors to then create self portraits. </a:t>
            </a:r>
            <a:endParaRPr sz="1100">
              <a:solidFill>
                <a:schemeClr val="dk1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100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Sorting clothes suitable for winter.</a:t>
            </a:r>
            <a:endParaRPr/>
          </a:p>
        </p:txBody>
      </p:sp>
      <p:sp>
        <p:nvSpPr>
          <p:cNvPr id="87" name="Google Shape;87;p13"/>
          <p:cNvSpPr txBox="1"/>
          <p:nvPr/>
        </p:nvSpPr>
        <p:spPr>
          <a:xfrm>
            <a:off x="3367076" y="6201113"/>
            <a:ext cx="3060300" cy="1539300"/>
          </a:xfrm>
          <a:prstGeom prst="rect">
            <a:avLst/>
          </a:prstGeom>
          <a:solidFill>
            <a:srgbClr val="EFEFE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100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Siren’s Seasons (Author:Twinkl)  / Weather </a:t>
            </a:r>
            <a:endParaRPr b="1" sz="1100">
              <a:solidFill>
                <a:schemeClr val="dk1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100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Experiences: </a:t>
            </a:r>
            <a:endParaRPr b="1" sz="1100">
              <a:solidFill>
                <a:schemeClr val="dk1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100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Exploring different types of weather. </a:t>
            </a:r>
            <a:endParaRPr sz="1100">
              <a:solidFill>
                <a:schemeClr val="dk1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100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Keeping a weekly weather log. </a:t>
            </a:r>
            <a:endParaRPr sz="1100">
              <a:solidFill>
                <a:schemeClr val="dk1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100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Cloud spotting and making clouds. </a:t>
            </a:r>
            <a:endParaRPr sz="1100">
              <a:solidFill>
                <a:schemeClr val="dk1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100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Waterproof clothing </a:t>
            </a:r>
            <a:endParaRPr sz="1100">
              <a:solidFill>
                <a:schemeClr val="dk1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100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Making rain shakers. </a:t>
            </a:r>
            <a:endParaRPr sz="1100">
              <a:solidFill>
                <a:schemeClr val="dk1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100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Where in the world… Cloud Forests of Africa. </a:t>
            </a:r>
            <a:endParaRPr b="1" sz="1200">
              <a:latin typeface="Handlee"/>
              <a:ea typeface="Handlee"/>
              <a:cs typeface="Handlee"/>
              <a:sym typeface="Handlee"/>
            </a:endParaRPr>
          </a:p>
        </p:txBody>
      </p:sp>
      <p:pic>
        <p:nvPicPr>
          <p:cNvPr id="88" name="Google Shape;88;p1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06775" y="7768774"/>
            <a:ext cx="2345925" cy="1812225"/>
          </a:xfrm>
          <a:prstGeom prst="rect">
            <a:avLst/>
          </a:prstGeom>
          <a:noFill/>
          <a:ln cap="flat" cmpd="sng" w="38100">
            <a:solidFill>
              <a:srgbClr val="00FFF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89" name="Google Shape;89;p13"/>
          <p:cNvSpPr txBox="1"/>
          <p:nvPr/>
        </p:nvSpPr>
        <p:spPr>
          <a:xfrm>
            <a:off x="2635800" y="7873149"/>
            <a:ext cx="3060300" cy="1877700"/>
          </a:xfrm>
          <a:prstGeom prst="rect">
            <a:avLst/>
          </a:prstGeom>
          <a:solidFill>
            <a:srgbClr val="EFEFE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Mrs Mopple’s Washing Line (Authors: Anita Hewett / Robert Broomfield)</a:t>
            </a:r>
            <a:r>
              <a:rPr b="1" lang="en-GB" sz="1100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 </a:t>
            </a:r>
            <a:endParaRPr b="1" sz="1100">
              <a:solidFill>
                <a:schemeClr val="dk1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Experiences: </a:t>
            </a:r>
            <a:endParaRPr b="1" sz="1100">
              <a:solidFill>
                <a:schemeClr val="dk1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Exploring the wind (effects and uses)</a:t>
            </a:r>
            <a:endParaRPr sz="1100">
              <a:solidFill>
                <a:schemeClr val="dk1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Story retelling / drawing a story map</a:t>
            </a:r>
            <a:endParaRPr sz="1100">
              <a:solidFill>
                <a:schemeClr val="dk1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Investigating how people washed their clothes before wash machines / electricity. </a:t>
            </a:r>
            <a:endParaRPr sz="1100">
              <a:solidFill>
                <a:schemeClr val="dk1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Exploring the sounds of the wind and making musical instruments to recreate wind sounds. </a:t>
            </a:r>
            <a:endParaRPr sz="1100">
              <a:solidFill>
                <a:schemeClr val="dk1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Handlee"/>
              <a:ea typeface="Handlee"/>
              <a:cs typeface="Handlee"/>
              <a:sym typeface="Handlee"/>
            </a:endParaRPr>
          </a:p>
        </p:txBody>
      </p:sp>
      <p:pic>
        <p:nvPicPr>
          <p:cNvPr id="90" name="Google Shape;90;p13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373448" y="2357103"/>
            <a:ext cx="624644" cy="61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3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5662125" y="5503750"/>
            <a:ext cx="740911" cy="72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3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7482122" y="1317075"/>
            <a:ext cx="492435" cy="49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3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310800" y="9207822"/>
            <a:ext cx="548700" cy="543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3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14077575" y="3637377"/>
            <a:ext cx="657500" cy="66436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3"/>
          <p:cNvSpPr txBox="1"/>
          <p:nvPr/>
        </p:nvSpPr>
        <p:spPr>
          <a:xfrm>
            <a:off x="11826075" y="3994875"/>
            <a:ext cx="2074800" cy="3693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Handlee"/>
                <a:ea typeface="Handlee"/>
                <a:cs typeface="Handlee"/>
                <a:sym typeface="Handlee"/>
              </a:rPr>
              <a:t>Scan to go on a Winter Walk!</a:t>
            </a:r>
            <a:endParaRPr sz="1200">
              <a:latin typeface="Handlee"/>
              <a:ea typeface="Handlee"/>
              <a:cs typeface="Handlee"/>
              <a:sym typeface="Handlee"/>
            </a:endParaRPr>
          </a:p>
        </p:txBody>
      </p:sp>
      <p:graphicFrame>
        <p:nvGraphicFramePr>
          <p:cNvPr id="96" name="Google Shape;96;p13"/>
          <p:cNvGraphicFramePr/>
          <p:nvPr/>
        </p:nvGraphicFramePr>
        <p:xfrm>
          <a:off x="6527375" y="52398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{9308FCFA-DF8D-4396-B0C9-4740B01ADEB3}</a:tableStyleId>
              </a:tblPr>
              <a:tblGrid>
                <a:gridCol w="1613700"/>
                <a:gridCol w="1386300"/>
              </a:tblGrid>
              <a:tr h="8428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/>
                        <a:t>Rain</a:t>
                      </a:r>
                      <a:endParaRPr sz="1200"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/>
                        <a:t>Wet, damp, droplet, soggy, shower.</a:t>
                      </a:r>
                      <a:endParaRPr sz="1200"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8428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/>
                        <a:t>Wind</a:t>
                      </a:r>
                      <a:endParaRPr sz="1200"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/>
                        <a:t>Rustle, flutter, flap, whistling, howling, gale, breeze/ </a:t>
                      </a:r>
                      <a:endParaRPr sz="1200"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8428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/>
                        <a:t>Snow</a:t>
                      </a:r>
                      <a:endParaRPr sz="1200"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/>
                        <a:t>Cold, freeze, frozen, icy, snow flake, soft, hard. </a:t>
                      </a:r>
                      <a:endParaRPr sz="1200"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338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/>
                        <a:t>Fog</a:t>
                      </a:r>
                      <a:endParaRPr sz="1200"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/>
                        <a:t>Dark, dull,  mist. </a:t>
                      </a:r>
                      <a:endParaRPr sz="1200"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97" name="Google Shape;97;p13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6368500" y="8445418"/>
            <a:ext cx="624650" cy="673194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3"/>
          <p:cNvSpPr txBox="1"/>
          <p:nvPr/>
        </p:nvSpPr>
        <p:spPr>
          <a:xfrm>
            <a:off x="6985525" y="8434075"/>
            <a:ext cx="30603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u="sng">
                <a:latin typeface="Handlee"/>
                <a:ea typeface="Handlee"/>
                <a:cs typeface="Handlee"/>
                <a:sym typeface="Handlee"/>
              </a:rPr>
              <a:t>Rhythm </a:t>
            </a:r>
            <a:endParaRPr b="1" u="sng"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Handlee"/>
                <a:ea typeface="Handlee"/>
                <a:cs typeface="Handlee"/>
                <a:sym typeface="Handlee"/>
              </a:rPr>
              <a:t>Explore </a:t>
            </a:r>
            <a:r>
              <a:rPr lang="en-GB">
                <a:latin typeface="Handlee"/>
                <a:ea typeface="Handlee"/>
                <a:cs typeface="Handlee"/>
                <a:sym typeface="Handlee"/>
              </a:rPr>
              <a:t>rhythm, create rhythms and suggest symbols. </a:t>
            </a:r>
            <a:endParaRPr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Handlee"/>
                <a:ea typeface="Handlee"/>
                <a:cs typeface="Handlee"/>
                <a:sym typeface="Handlee"/>
              </a:rPr>
              <a:t>Rhythm - </a:t>
            </a:r>
            <a:r>
              <a:rPr lang="en-GB">
                <a:solidFill>
                  <a:srgbClr val="202124"/>
                </a:solidFill>
                <a:highlight>
                  <a:srgbClr val="FFFFFF"/>
                </a:highlight>
                <a:latin typeface="Handlee"/>
                <a:ea typeface="Handlee"/>
                <a:cs typeface="Handlee"/>
                <a:sym typeface="Handlee"/>
              </a:rPr>
              <a:t>a strong, regular repeated pattern of movement or sound. </a:t>
            </a:r>
            <a:endParaRPr>
              <a:latin typeface="Handlee"/>
              <a:ea typeface="Handlee"/>
              <a:cs typeface="Handlee"/>
              <a:sym typeface="Handlee"/>
            </a:endParaRPr>
          </a:p>
        </p:txBody>
      </p:sp>
      <p:pic>
        <p:nvPicPr>
          <p:cNvPr id="99" name="Google Shape;99;p13"/>
          <p:cNvPicPr preferRelativeResize="0"/>
          <p:nvPr/>
        </p:nvPicPr>
        <p:blipFill rotWithShape="1">
          <a:blip r:embed="rId19">
            <a:alphaModFix/>
          </a:blip>
          <a:srcRect b="0" l="0" r="0" t="4770"/>
          <a:stretch/>
        </p:blipFill>
        <p:spPr>
          <a:xfrm>
            <a:off x="14395950" y="4519463"/>
            <a:ext cx="548700" cy="550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3"/>
          <p:cNvPicPr preferRelativeResize="0"/>
          <p:nvPr/>
        </p:nvPicPr>
        <p:blipFill rotWithShape="1">
          <a:blip r:embed="rId19">
            <a:alphaModFix/>
          </a:blip>
          <a:srcRect b="0" l="0" r="0" t="4770"/>
          <a:stretch/>
        </p:blipFill>
        <p:spPr>
          <a:xfrm>
            <a:off x="3081875" y="1396676"/>
            <a:ext cx="548700" cy="550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3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5541925" y="8731405"/>
            <a:ext cx="863700" cy="95151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02" name="Google Shape;102;p13"/>
          <p:cNvGraphicFramePr/>
          <p:nvPr/>
        </p:nvGraphicFramePr>
        <p:xfrm>
          <a:off x="254600" y="2470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{9308FCFA-DF8D-4396-B0C9-4740B01ADEB3}</a:tableStyleId>
              </a:tblPr>
              <a:tblGrid>
                <a:gridCol w="3257550"/>
                <a:gridCol w="3175200"/>
                <a:gridCol w="2925200"/>
                <a:gridCol w="2482575"/>
                <a:gridCol w="382850"/>
                <a:gridCol w="2444675"/>
              </a:tblGrid>
              <a:tr h="368450">
                <a:tc gridSpan="6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latin typeface="Handlee"/>
                          <a:ea typeface="Handlee"/>
                          <a:cs typeface="Handlee"/>
                          <a:sym typeface="Handlee"/>
                        </a:rPr>
                        <a:t>F2: Spring 1: The World Around Us     (Hawthorn / Rowan) </a:t>
                      </a:r>
                      <a:endParaRPr b="1" sz="1200">
                        <a:latin typeface="Handlee"/>
                        <a:ea typeface="Handlee"/>
                        <a:cs typeface="Handlee"/>
                        <a:sym typeface="Handlee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AD3"/>
                    </a:solidFill>
                  </a:tcPr>
                </a:tc>
                <a:tc hMerge="1"/>
                <a:tc hMerge="1"/>
                <a:tc hMerge="1"/>
                <a:tc hMerge="1"/>
                <a:tc hMerge="1"/>
              </a:tr>
              <a:tr h="3710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New Years: What can I </a:t>
                      </a:r>
                      <a:r>
                        <a:rPr lang="en-GB"/>
                        <a:t>get better at? </a:t>
                      </a:r>
                      <a:endParaRPr/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latin typeface="Handlee"/>
                          <a:ea typeface="Handlee"/>
                          <a:cs typeface="Handlee"/>
                          <a:sym typeface="Handlee"/>
                        </a:rPr>
                        <a:t>2) How do I know its winter? (Signs) </a:t>
                      </a:r>
                      <a:endParaRPr b="1" sz="1200">
                        <a:latin typeface="Handlee"/>
                        <a:ea typeface="Handlee"/>
                        <a:cs typeface="Handlee"/>
                        <a:sym typeface="Handlee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latin typeface="Handlee"/>
                          <a:ea typeface="Handlee"/>
                          <a:cs typeface="Handlee"/>
                          <a:sym typeface="Handlee"/>
                        </a:rPr>
                        <a:t>3) What do I need to wear in winter? </a:t>
                      </a:r>
                      <a:endParaRPr b="1" sz="1200">
                        <a:latin typeface="Handlee"/>
                        <a:ea typeface="Handlee"/>
                        <a:cs typeface="Handlee"/>
                        <a:sym typeface="Handlee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latin typeface="Handlee"/>
                          <a:ea typeface="Handlee"/>
                          <a:cs typeface="Handlee"/>
                          <a:sym typeface="Handlee"/>
                        </a:rPr>
                        <a:t>4) What do animals do in winter? </a:t>
                      </a:r>
                      <a:endParaRPr b="1" sz="1200">
                        <a:latin typeface="Handlee"/>
                        <a:ea typeface="Handlee"/>
                        <a:cs typeface="Handlee"/>
                        <a:sym typeface="Handlee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gridSpan="2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latin typeface="Handlee"/>
                          <a:ea typeface="Handlee"/>
                          <a:cs typeface="Handlee"/>
                          <a:sym typeface="Handlee"/>
                        </a:rPr>
                        <a:t>5) Can I describe the weather? </a:t>
                      </a:r>
                      <a:endParaRPr b="1" sz="1200">
                        <a:latin typeface="Handlee"/>
                        <a:ea typeface="Handlee"/>
                        <a:cs typeface="Handlee"/>
                        <a:sym typeface="Handlee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4"/>
          <p:cNvSpPr txBox="1"/>
          <p:nvPr/>
        </p:nvSpPr>
        <p:spPr>
          <a:xfrm>
            <a:off x="11445050" y="126350"/>
            <a:ext cx="3519000" cy="49254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u="sng">
                <a:latin typeface="Handlee"/>
                <a:ea typeface="Handlee"/>
                <a:cs typeface="Handlee"/>
                <a:sym typeface="Handlee"/>
              </a:rPr>
              <a:t>Expressive Arts and Design:</a:t>
            </a:r>
            <a:endParaRPr sz="1600" u="sng"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latin typeface="Handlee"/>
                <a:ea typeface="Handlee"/>
                <a:cs typeface="Handlee"/>
                <a:sym typeface="Handlee"/>
              </a:rPr>
              <a:t>Attaching /modelling-</a:t>
            </a:r>
            <a:r>
              <a:rPr lang="en-GB" sz="1200">
                <a:latin typeface="Handlee"/>
                <a:ea typeface="Handlee"/>
                <a:cs typeface="Handlee"/>
                <a:sym typeface="Handlee"/>
              </a:rPr>
              <a:t> Glue stick, PVA glue, spreaders, sellotape, masking tape. </a:t>
            </a:r>
            <a:endParaRPr sz="12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Handlee"/>
                <a:ea typeface="Handlee"/>
                <a:cs typeface="Handlee"/>
                <a:sym typeface="Handlee"/>
              </a:rPr>
              <a:t>Joining different media &amp; creating new effects. </a:t>
            </a:r>
            <a:endParaRPr sz="12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Handlee"/>
                <a:ea typeface="Handlee"/>
                <a:cs typeface="Handlee"/>
                <a:sym typeface="Handlee"/>
              </a:rPr>
              <a:t>Key words: </a:t>
            </a:r>
            <a:r>
              <a:rPr b="1" lang="en-GB" sz="1200">
                <a:highlight>
                  <a:srgbClr val="FFFF00"/>
                </a:highlight>
                <a:latin typeface="Handlee"/>
                <a:ea typeface="Handlee"/>
                <a:cs typeface="Handlee"/>
                <a:sym typeface="Handlee"/>
              </a:rPr>
              <a:t>cut, attach, spread. </a:t>
            </a:r>
            <a:endParaRPr b="1" sz="1200">
              <a:highlight>
                <a:srgbClr val="FFFF00"/>
              </a:highlight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>
                <a:latin typeface="Handlee"/>
                <a:ea typeface="Handlee"/>
                <a:cs typeface="Handlee"/>
                <a:sym typeface="Handlee"/>
              </a:rPr>
              <a:t>Tools: scissors, glue spreaders. </a:t>
            </a:r>
            <a:endParaRPr sz="12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>
                <a:latin typeface="Handlee"/>
                <a:ea typeface="Handlee"/>
                <a:cs typeface="Handlee"/>
                <a:sym typeface="Handlee"/>
              </a:rPr>
              <a:t>Experiences may include: </a:t>
            </a:r>
            <a:endParaRPr sz="1200">
              <a:latin typeface="Handlee"/>
              <a:ea typeface="Handlee"/>
              <a:cs typeface="Handlee"/>
              <a:sym typeface="Handlee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Handlee"/>
              <a:buChar char="-"/>
            </a:pPr>
            <a:r>
              <a:rPr lang="en-GB" sz="1200">
                <a:latin typeface="Handlee"/>
                <a:ea typeface="Handlee"/>
                <a:cs typeface="Handlee"/>
                <a:sym typeface="Handlee"/>
              </a:rPr>
              <a:t>Creating clouds using self chosen materials (wet, dry, flaky, smooth, soft, fluffy, sticky). </a:t>
            </a:r>
            <a:endParaRPr sz="1200">
              <a:latin typeface="Handlee"/>
              <a:ea typeface="Handlee"/>
              <a:cs typeface="Handlee"/>
              <a:sym typeface="Handlee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Handlee"/>
              <a:buChar char="-"/>
            </a:pPr>
            <a:r>
              <a:rPr lang="en-GB" sz="1200">
                <a:latin typeface="Handlee"/>
                <a:ea typeface="Handlee"/>
                <a:cs typeface="Handlee"/>
                <a:sym typeface="Handlee"/>
              </a:rPr>
              <a:t>Creating using a range of 3D shape recycling materials and block play (flat) </a:t>
            </a:r>
            <a:endParaRPr sz="12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latin typeface="Handlee"/>
                <a:ea typeface="Handlee"/>
                <a:cs typeface="Handlee"/>
                <a:sym typeface="Handlee"/>
              </a:rPr>
              <a:t>Exploring ideas:</a:t>
            </a:r>
            <a:r>
              <a:rPr lang="en-GB" sz="1200">
                <a:latin typeface="Handlee"/>
                <a:ea typeface="Handlee"/>
                <a:cs typeface="Handlee"/>
                <a:sym typeface="Handlee"/>
              </a:rPr>
              <a:t> creating cloud dough / playdough following instructions. </a:t>
            </a:r>
            <a:endParaRPr sz="12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latin typeface="Handlee"/>
                <a:ea typeface="Handlee"/>
                <a:cs typeface="Handlee"/>
                <a:sym typeface="Handlee"/>
              </a:rPr>
              <a:t>Drawing: </a:t>
            </a:r>
            <a:r>
              <a:rPr lang="en-GB" sz="1200">
                <a:latin typeface="Handlee"/>
                <a:ea typeface="Handlee"/>
                <a:cs typeface="Handlee"/>
                <a:sym typeface="Handlee"/>
              </a:rPr>
              <a:t>Paying close attention to facial features and detail when drawing. </a:t>
            </a:r>
            <a:endParaRPr sz="12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Handlee"/>
                <a:ea typeface="Handlee"/>
                <a:cs typeface="Handlee"/>
                <a:sym typeface="Handlee"/>
              </a:rPr>
              <a:t>Tools: pencils, colouring pencils, crayons, felt pens. </a:t>
            </a:r>
            <a:endParaRPr sz="12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Handlee"/>
                <a:ea typeface="Handlee"/>
                <a:cs typeface="Handlee"/>
                <a:sym typeface="Handlee"/>
              </a:rPr>
              <a:t>Experiences may include: </a:t>
            </a:r>
            <a:endParaRPr sz="1200">
              <a:latin typeface="Handlee"/>
              <a:ea typeface="Handlee"/>
              <a:cs typeface="Handlee"/>
              <a:sym typeface="Handlee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andlee"/>
              <a:buChar char="-"/>
            </a:pPr>
            <a:r>
              <a:rPr lang="en-GB" sz="1200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using mirrors to catch our reflection, describe what we can see and draw self portraits. </a:t>
            </a:r>
            <a:endParaRPr sz="1200">
              <a:solidFill>
                <a:schemeClr val="dk1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andlee"/>
              <a:buChar char="-"/>
            </a:pPr>
            <a:r>
              <a:rPr lang="en-GB" sz="1200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Observational drawings of the weather.</a:t>
            </a:r>
            <a:endParaRPr sz="1200">
              <a:solidFill>
                <a:schemeClr val="dk1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108" name="Google Shape;108;p14"/>
          <p:cNvSpPr txBox="1"/>
          <p:nvPr/>
        </p:nvSpPr>
        <p:spPr>
          <a:xfrm>
            <a:off x="148625" y="150450"/>
            <a:ext cx="4437300" cy="20841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u="sng">
                <a:latin typeface="Handlee"/>
                <a:ea typeface="Handlee"/>
                <a:cs typeface="Handlee"/>
                <a:sym typeface="Handlee"/>
              </a:rPr>
              <a:t>Physical Development: Ball Skills</a:t>
            </a:r>
            <a:endParaRPr sz="1600" u="sng"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Handlee"/>
                <a:ea typeface="Handlee"/>
                <a:cs typeface="Handlee"/>
                <a:sym typeface="Handlee"/>
              </a:rPr>
              <a:t>Our main learning intentions for PE this half term: </a:t>
            </a:r>
            <a:endParaRPr sz="12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I can throw, kick, pass and catch a large ball</a:t>
            </a:r>
            <a:endParaRPr sz="1200">
              <a:solidFill>
                <a:schemeClr val="dk1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I can use small equipment showing co-ordination. </a:t>
            </a:r>
            <a:r>
              <a:rPr i="1" lang="en-GB" sz="1200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E.g. quoits, beanbags. </a:t>
            </a:r>
            <a:endParaRPr sz="12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200">
                <a:latin typeface="Handlee"/>
                <a:ea typeface="Handlee"/>
                <a:cs typeface="Handlee"/>
                <a:sym typeface="Handlee"/>
              </a:rPr>
              <a:t>Key Vocabulary: </a:t>
            </a:r>
            <a:r>
              <a:rPr b="1" lang="en-GB" sz="1200">
                <a:solidFill>
                  <a:schemeClr val="dk1"/>
                </a:solidFill>
                <a:highlight>
                  <a:srgbClr val="FFFF00"/>
                </a:highlight>
                <a:latin typeface="Handlee"/>
                <a:ea typeface="Handlee"/>
                <a:cs typeface="Handlee"/>
                <a:sym typeface="Handlee"/>
              </a:rPr>
              <a:t>throwing, catching, kicking, passing, batting, and aim</a:t>
            </a:r>
            <a:r>
              <a:rPr lang="en-GB" sz="1200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. </a:t>
            </a:r>
            <a:endParaRPr sz="16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109" name="Google Shape;109;p14"/>
          <p:cNvSpPr txBox="1"/>
          <p:nvPr/>
        </p:nvSpPr>
        <p:spPr>
          <a:xfrm>
            <a:off x="213988" y="6588651"/>
            <a:ext cx="9995400" cy="36327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u="sng">
                <a:latin typeface="Handlee"/>
                <a:ea typeface="Handlee"/>
                <a:cs typeface="Handlee"/>
                <a:sym typeface="Handlee"/>
              </a:rPr>
              <a:t>Literacy: Reading </a:t>
            </a:r>
            <a:endParaRPr sz="1600" u="sng"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 u="sng"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 u="sng"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 u="sng"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 u="sng"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 u="sng"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 u="sng"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 u="sng"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 u="sng"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 u="sng"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 u="sng"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 u="sng"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 u="sng">
              <a:latin typeface="Handlee"/>
              <a:ea typeface="Handlee"/>
              <a:cs typeface="Handlee"/>
              <a:sym typeface="Handlee"/>
            </a:endParaRPr>
          </a:p>
        </p:txBody>
      </p:sp>
      <p:pic>
        <p:nvPicPr>
          <p:cNvPr id="110" name="Google Shape;11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395775" y="8529289"/>
            <a:ext cx="1035165" cy="961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0425" y="7415787"/>
            <a:ext cx="809051" cy="961423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4"/>
          <p:cNvSpPr txBox="1"/>
          <p:nvPr/>
        </p:nvSpPr>
        <p:spPr>
          <a:xfrm>
            <a:off x="1342625" y="7249988"/>
            <a:ext cx="16101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200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Oral Segmenting</a:t>
            </a:r>
            <a:r>
              <a:rPr lang="en-GB" sz="1200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 - this is when you split a word up into its individual sounds (c-a-t). We call this ‘robot talk’.</a:t>
            </a:r>
            <a:endParaRPr sz="1200"/>
          </a:p>
        </p:txBody>
      </p:sp>
      <p:sp>
        <p:nvSpPr>
          <p:cNvPr id="113" name="Google Shape;113;p14"/>
          <p:cNvSpPr txBox="1"/>
          <p:nvPr/>
        </p:nvSpPr>
        <p:spPr>
          <a:xfrm>
            <a:off x="1345875" y="8450588"/>
            <a:ext cx="19230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Oral blending -</a:t>
            </a:r>
            <a:r>
              <a:rPr lang="en-GB" sz="1200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 this is when you blend the sounds together to say the word (cat).</a:t>
            </a:r>
            <a:r>
              <a:rPr lang="en-GB" sz="1200" u="sng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 </a:t>
            </a:r>
            <a:r>
              <a:rPr lang="en-GB" sz="1200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We use a blending arm motion from left to right to help blend the sounds together.</a:t>
            </a:r>
            <a:endParaRPr sz="1200"/>
          </a:p>
        </p:txBody>
      </p:sp>
      <p:pic>
        <p:nvPicPr>
          <p:cNvPr id="114" name="Google Shape;11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822988" y="9740963"/>
            <a:ext cx="385475" cy="364925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4"/>
          <p:cNvSpPr txBox="1"/>
          <p:nvPr/>
        </p:nvSpPr>
        <p:spPr>
          <a:xfrm>
            <a:off x="228975" y="3187438"/>
            <a:ext cx="4156800" cy="3693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 u="sng">
                <a:latin typeface="Handlee"/>
                <a:ea typeface="Handlee"/>
                <a:cs typeface="Handlee"/>
                <a:sym typeface="Handlee"/>
              </a:rPr>
              <a:t>Jigsaw- Dreams and Goals </a:t>
            </a:r>
            <a:endParaRPr sz="1500">
              <a:latin typeface="Handlee"/>
              <a:ea typeface="Handlee"/>
              <a:cs typeface="Handlee"/>
              <a:sym typeface="Handlee"/>
            </a:endParaRPr>
          </a:p>
        </p:txBody>
      </p:sp>
      <p:pic>
        <p:nvPicPr>
          <p:cNvPr id="116" name="Google Shape;11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17335" y="3792449"/>
            <a:ext cx="1808785" cy="1447024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4"/>
          <p:cNvSpPr txBox="1"/>
          <p:nvPr/>
        </p:nvSpPr>
        <p:spPr>
          <a:xfrm>
            <a:off x="88725" y="2536225"/>
            <a:ext cx="4437300" cy="415500"/>
          </a:xfrm>
          <a:prstGeom prst="rect">
            <a:avLst/>
          </a:prstGeom>
          <a:solidFill>
            <a:srgbClr val="FCE5CD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500">
                <a:latin typeface="Handlee"/>
                <a:ea typeface="Handlee"/>
                <a:cs typeface="Handlee"/>
                <a:sym typeface="Handlee"/>
              </a:rPr>
              <a:t>Understanding the World: </a:t>
            </a:r>
            <a:r>
              <a:rPr b="1" lang="en-GB" sz="1500">
                <a:latin typeface="Handlee"/>
                <a:ea typeface="Handlee"/>
                <a:cs typeface="Handlee"/>
                <a:sym typeface="Handlee"/>
              </a:rPr>
              <a:t>People</a:t>
            </a:r>
            <a:r>
              <a:rPr b="1" lang="en-GB" sz="1500">
                <a:latin typeface="Handlee"/>
                <a:ea typeface="Handlee"/>
                <a:cs typeface="Handlee"/>
                <a:sym typeface="Handlee"/>
              </a:rPr>
              <a:t> and communities </a:t>
            </a:r>
            <a:endParaRPr>
              <a:latin typeface="Handlee"/>
              <a:ea typeface="Handlee"/>
              <a:cs typeface="Handlee"/>
              <a:sym typeface="Handlee"/>
            </a:endParaRPr>
          </a:p>
        </p:txBody>
      </p:sp>
      <p:pic>
        <p:nvPicPr>
          <p:cNvPr id="118" name="Google Shape;118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76498" y="4629362"/>
            <a:ext cx="559500" cy="565298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14"/>
          <p:cNvSpPr txBox="1"/>
          <p:nvPr/>
        </p:nvSpPr>
        <p:spPr>
          <a:xfrm>
            <a:off x="2531050" y="5325813"/>
            <a:ext cx="2486100" cy="554100"/>
          </a:xfrm>
          <a:prstGeom prst="rect">
            <a:avLst/>
          </a:prstGeom>
          <a:solidFill>
            <a:srgbClr val="FCE5CD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Handlee"/>
                <a:ea typeface="Handlee"/>
                <a:cs typeface="Handlee"/>
                <a:sym typeface="Handlee"/>
              </a:rPr>
              <a:t>Scan this code to find out more information about Chinese New Year.</a:t>
            </a:r>
            <a:endParaRPr sz="1200"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120" name="Google Shape;120;p14"/>
          <p:cNvSpPr txBox="1"/>
          <p:nvPr/>
        </p:nvSpPr>
        <p:spPr>
          <a:xfrm>
            <a:off x="6817275" y="6668425"/>
            <a:ext cx="30000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Using our phonics to help us read: </a:t>
            </a:r>
            <a:endParaRPr b="1" sz="1200">
              <a:solidFill>
                <a:schemeClr val="dk1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Blend and segment known sounds for reading</a:t>
            </a:r>
            <a:endParaRPr sz="1200">
              <a:solidFill>
                <a:schemeClr val="dk1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Read simple phrases and sentences made up of words with known letter–sound correspondences and, where necessary, a few exception words. </a:t>
            </a:r>
            <a:endParaRPr sz="1200">
              <a:solidFill>
                <a:schemeClr val="dk1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VC words</a:t>
            </a:r>
            <a:r>
              <a:rPr lang="en-GB" sz="1200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: at, it. </a:t>
            </a:r>
            <a:endParaRPr sz="1200">
              <a:solidFill>
                <a:schemeClr val="dk1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CVC words</a:t>
            </a:r>
            <a:r>
              <a:rPr lang="en-GB" sz="1200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: mum, dog, pin, sat. </a:t>
            </a:r>
            <a:endParaRPr sz="1200">
              <a:solidFill>
                <a:schemeClr val="dk1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CVCC words</a:t>
            </a:r>
            <a:r>
              <a:rPr lang="en-GB" sz="1200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: milk, hump, sand. </a:t>
            </a:r>
            <a:endParaRPr sz="1200">
              <a:solidFill>
                <a:schemeClr val="dk1"/>
              </a:solidFill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121" name="Google Shape;121;p14"/>
          <p:cNvSpPr txBox="1"/>
          <p:nvPr/>
        </p:nvSpPr>
        <p:spPr>
          <a:xfrm>
            <a:off x="2787990" y="6267250"/>
            <a:ext cx="2852400" cy="3693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latin typeface="Handlee"/>
                <a:ea typeface="Handlee"/>
                <a:cs typeface="Handlee"/>
                <a:sym typeface="Handlee"/>
              </a:rPr>
              <a:t>Digraph</a:t>
            </a:r>
            <a:r>
              <a:rPr lang="en-GB" sz="1200">
                <a:latin typeface="Handlee"/>
                <a:ea typeface="Handlee"/>
                <a:cs typeface="Handlee"/>
                <a:sym typeface="Handlee"/>
              </a:rPr>
              <a:t>: two letters that make one sound.</a:t>
            </a:r>
            <a:endParaRPr sz="1200"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122" name="Google Shape;122;p14"/>
          <p:cNvSpPr/>
          <p:nvPr/>
        </p:nvSpPr>
        <p:spPr>
          <a:xfrm>
            <a:off x="7011172" y="8775500"/>
            <a:ext cx="971400" cy="1108200"/>
          </a:xfrm>
          <a:prstGeom prst="wedgeRectCallout">
            <a:avLst>
              <a:gd fmla="val 44855" name="adj1"/>
              <a:gd fmla="val 64275" name="adj2"/>
            </a:avLst>
          </a:prstGeom>
          <a:solidFill>
            <a:srgbClr val="FCE5C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200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 “Look at the letter, make the sounds and blend the sounds together”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123" name="Google Shape;123;p14"/>
          <p:cNvSpPr/>
          <p:nvPr/>
        </p:nvSpPr>
        <p:spPr>
          <a:xfrm>
            <a:off x="9197863" y="7829875"/>
            <a:ext cx="927600" cy="1031400"/>
          </a:xfrm>
          <a:prstGeom prst="wedgeRectCallout">
            <a:avLst>
              <a:gd fmla="val -69154" name="adj1"/>
              <a:gd fmla="val 36038" name="adj2"/>
            </a:avLst>
          </a:prstGeom>
          <a:solidFill>
            <a:srgbClr val="FCE5CD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latin typeface="Handlee"/>
                <a:ea typeface="Handlee"/>
                <a:cs typeface="Handlee"/>
                <a:sym typeface="Handlee"/>
              </a:rPr>
              <a:t>See the word, say the word! (sight words).</a:t>
            </a:r>
            <a:endParaRPr b="1" sz="1200">
              <a:latin typeface="Handlee"/>
              <a:ea typeface="Handlee"/>
              <a:cs typeface="Handlee"/>
              <a:sym typeface="Handlee"/>
            </a:endParaRPr>
          </a:p>
        </p:txBody>
      </p:sp>
      <p:pic>
        <p:nvPicPr>
          <p:cNvPr id="124" name="Google Shape;124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147925" y="9442017"/>
            <a:ext cx="485450" cy="686609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4"/>
          <p:cNvSpPr/>
          <p:nvPr/>
        </p:nvSpPr>
        <p:spPr>
          <a:xfrm>
            <a:off x="8858074" y="9442025"/>
            <a:ext cx="1285800" cy="538800"/>
          </a:xfrm>
          <a:prstGeom prst="wedgeRectCallout">
            <a:avLst>
              <a:gd fmla="val -61854" name="adj1"/>
              <a:gd fmla="val 36465" name="adj2"/>
            </a:avLst>
          </a:prstGeom>
          <a:solidFill>
            <a:srgbClr val="FCE5C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latin typeface="Handlee"/>
                <a:ea typeface="Handlee"/>
                <a:cs typeface="Handlee"/>
                <a:sym typeface="Handlee"/>
              </a:rPr>
              <a:t>Where do you put your finger when you read?</a:t>
            </a:r>
            <a:endParaRPr b="1" sz="1200">
              <a:latin typeface="Handlee"/>
              <a:ea typeface="Handlee"/>
              <a:cs typeface="Handlee"/>
              <a:sym typeface="Handlee"/>
            </a:endParaRPr>
          </a:p>
        </p:txBody>
      </p:sp>
      <p:pic>
        <p:nvPicPr>
          <p:cNvPr id="126" name="Google Shape;126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08525" y="6695763"/>
            <a:ext cx="385475" cy="364925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14"/>
          <p:cNvSpPr txBox="1"/>
          <p:nvPr/>
        </p:nvSpPr>
        <p:spPr>
          <a:xfrm>
            <a:off x="10386938" y="6719150"/>
            <a:ext cx="4638600" cy="35865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u="sng">
                <a:latin typeface="Handlee"/>
                <a:ea typeface="Handlee"/>
                <a:cs typeface="Handlee"/>
                <a:sym typeface="Handlee"/>
              </a:rPr>
              <a:t>Literacy: Writing</a:t>
            </a:r>
            <a:endParaRPr sz="1700" u="sng"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Orally compose a caption  and hold it in memory before attempting to write it with support. </a:t>
            </a:r>
            <a:endParaRPr sz="1800" u="sng"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Handlee"/>
              <a:ea typeface="Handlee"/>
              <a:cs typeface="Handlee"/>
              <a:sym typeface="Handlee"/>
            </a:endParaRPr>
          </a:p>
        </p:txBody>
      </p:sp>
      <p:pic>
        <p:nvPicPr>
          <p:cNvPr id="128" name="Google Shape;128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633563" y="7482238"/>
            <a:ext cx="1610199" cy="1108199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4"/>
          <p:cNvSpPr txBox="1"/>
          <p:nvPr/>
        </p:nvSpPr>
        <p:spPr>
          <a:xfrm>
            <a:off x="10672900" y="8523975"/>
            <a:ext cx="1923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u="sng">
                <a:latin typeface="Handlee"/>
                <a:ea typeface="Handlee"/>
                <a:cs typeface="Handlee"/>
                <a:sym typeface="Handlee"/>
              </a:rPr>
              <a:t>A duck and a hen.</a:t>
            </a:r>
            <a:endParaRPr sz="1800" u="sng"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130" name="Google Shape;130;p14"/>
          <p:cNvSpPr txBox="1"/>
          <p:nvPr/>
        </p:nvSpPr>
        <p:spPr>
          <a:xfrm>
            <a:off x="12480575" y="7430475"/>
            <a:ext cx="22986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Handlee"/>
              <a:buAutoNum type="arabicParenR"/>
            </a:pPr>
            <a:r>
              <a:rPr lang="en-GB" sz="1200">
                <a:latin typeface="Handlee"/>
                <a:ea typeface="Handlee"/>
                <a:cs typeface="Handlee"/>
                <a:sym typeface="Handlee"/>
              </a:rPr>
              <a:t>Orally compose (say) a caption. </a:t>
            </a:r>
            <a:endParaRPr sz="1200">
              <a:latin typeface="Handlee"/>
              <a:ea typeface="Handlee"/>
              <a:cs typeface="Handlee"/>
              <a:sym typeface="Handlee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Handlee"/>
              <a:buAutoNum type="arabicParenR"/>
            </a:pPr>
            <a:r>
              <a:rPr lang="en-GB" sz="1200">
                <a:latin typeface="Handlee"/>
                <a:ea typeface="Handlee"/>
                <a:cs typeface="Handlee"/>
                <a:sym typeface="Handlee"/>
              </a:rPr>
              <a:t>Tap, clap, stomp the caption. </a:t>
            </a:r>
            <a:endParaRPr sz="1200">
              <a:latin typeface="Handlee"/>
              <a:ea typeface="Handlee"/>
              <a:cs typeface="Handlee"/>
              <a:sym typeface="Handlee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Handlee"/>
              <a:buAutoNum type="arabicParenR"/>
            </a:pPr>
            <a:r>
              <a:rPr lang="en-GB" sz="1200">
                <a:latin typeface="Handlee"/>
                <a:ea typeface="Handlee"/>
                <a:cs typeface="Handlee"/>
                <a:sym typeface="Handlee"/>
              </a:rPr>
              <a:t>Count how many words. </a:t>
            </a:r>
            <a:endParaRPr sz="1200">
              <a:latin typeface="Handlee"/>
              <a:ea typeface="Handlee"/>
              <a:cs typeface="Handlee"/>
              <a:sym typeface="Handlee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Handlee"/>
              <a:buAutoNum type="arabicParenR"/>
            </a:pPr>
            <a:r>
              <a:rPr lang="en-GB" sz="1200">
                <a:latin typeface="Handlee"/>
                <a:ea typeface="Handlee"/>
                <a:cs typeface="Handlee"/>
                <a:sym typeface="Handlee"/>
              </a:rPr>
              <a:t>Say first word / robot the word / write the word. </a:t>
            </a:r>
            <a:endParaRPr sz="1200"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131" name="Google Shape;131;p14"/>
          <p:cNvSpPr txBox="1"/>
          <p:nvPr/>
        </p:nvSpPr>
        <p:spPr>
          <a:xfrm>
            <a:off x="10402675" y="9061250"/>
            <a:ext cx="4437300" cy="53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100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Write from left to right and top to bottom. Begin to form recognisable letters. </a:t>
            </a:r>
            <a:endParaRPr sz="1200"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132" name="Google Shape;132;p14"/>
          <p:cNvSpPr txBox="1"/>
          <p:nvPr/>
        </p:nvSpPr>
        <p:spPr>
          <a:xfrm>
            <a:off x="11420150" y="9442025"/>
            <a:ext cx="3543900" cy="11082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Handlee"/>
                <a:ea typeface="Handlee"/>
                <a:cs typeface="Handlee"/>
                <a:sym typeface="Handlee"/>
              </a:rPr>
              <a:t>Can you practise writing each letter of the alphabet using the handwriting rhymes we have sent home? Check St Mary’s Fields YouTube for handwriting videos. </a:t>
            </a:r>
            <a:endParaRPr sz="12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Handlee"/>
                <a:ea typeface="Handlee"/>
                <a:cs typeface="Handlee"/>
                <a:sym typeface="Handlee"/>
              </a:rPr>
              <a:t>Can you draw a picture and write a simple caption?</a:t>
            </a:r>
            <a:endParaRPr sz="1200">
              <a:latin typeface="Handlee"/>
              <a:ea typeface="Handlee"/>
              <a:cs typeface="Handlee"/>
              <a:sym typeface="Handlee"/>
            </a:endParaRPr>
          </a:p>
        </p:txBody>
      </p:sp>
      <p:pic>
        <p:nvPicPr>
          <p:cNvPr id="133" name="Google Shape;133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1758300" y="2918700"/>
            <a:ext cx="485450" cy="482963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14"/>
          <p:cNvSpPr txBox="1"/>
          <p:nvPr/>
        </p:nvSpPr>
        <p:spPr>
          <a:xfrm>
            <a:off x="12293075" y="2847550"/>
            <a:ext cx="2486100" cy="5541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Handlee"/>
                <a:ea typeface="Handlee"/>
                <a:cs typeface="Handlee"/>
                <a:sym typeface="Handlee"/>
              </a:rPr>
              <a:t>Scan to learn how to make cloud dough.</a:t>
            </a:r>
            <a:endParaRPr sz="1200">
              <a:latin typeface="Handlee"/>
              <a:ea typeface="Handlee"/>
              <a:cs typeface="Handlee"/>
              <a:sym typeface="Handlee"/>
            </a:endParaRPr>
          </a:p>
        </p:txBody>
      </p:sp>
      <p:pic>
        <p:nvPicPr>
          <p:cNvPr id="135" name="Google Shape;135;p14"/>
          <p:cNvPicPr preferRelativeResize="0"/>
          <p:nvPr/>
        </p:nvPicPr>
        <p:blipFill rotWithShape="1">
          <a:blip r:embed="rId11">
            <a:alphaModFix/>
          </a:blip>
          <a:srcRect b="10883" l="14692" r="22359" t="6973"/>
          <a:stretch/>
        </p:blipFill>
        <p:spPr>
          <a:xfrm>
            <a:off x="148625" y="3714294"/>
            <a:ext cx="1228800" cy="1603341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14"/>
          <p:cNvSpPr txBox="1"/>
          <p:nvPr/>
        </p:nvSpPr>
        <p:spPr>
          <a:xfrm>
            <a:off x="214000" y="5371050"/>
            <a:ext cx="2028900" cy="738900"/>
          </a:xfrm>
          <a:prstGeom prst="rect">
            <a:avLst/>
          </a:prstGeom>
          <a:solidFill>
            <a:srgbClr val="FCE5CD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Handlee"/>
                <a:ea typeface="Handlee"/>
                <a:cs typeface="Handlee"/>
                <a:sym typeface="Handlee"/>
              </a:rPr>
              <a:t>We will share our ideas about things we would like to achieve this year.</a:t>
            </a:r>
            <a:endParaRPr sz="1200">
              <a:latin typeface="Handlee"/>
              <a:ea typeface="Handlee"/>
              <a:cs typeface="Handlee"/>
              <a:sym typeface="Handlee"/>
            </a:endParaRPr>
          </a:p>
        </p:txBody>
      </p:sp>
      <p:pic>
        <p:nvPicPr>
          <p:cNvPr id="137" name="Google Shape;137;p1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4384550" y="150450"/>
            <a:ext cx="641001" cy="670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4374975" y="927875"/>
            <a:ext cx="641000" cy="662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0605523" y="1674195"/>
            <a:ext cx="741826" cy="782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3774750" y="236247"/>
            <a:ext cx="741825" cy="777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4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1567413" y="4111975"/>
            <a:ext cx="809050" cy="855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4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1789222" y="6323171"/>
            <a:ext cx="741825" cy="806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4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9290738" y="6058816"/>
            <a:ext cx="741825" cy="812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4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12674325" y="5764114"/>
            <a:ext cx="809051" cy="872426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14"/>
          <p:cNvSpPr txBox="1"/>
          <p:nvPr/>
        </p:nvSpPr>
        <p:spPr>
          <a:xfrm>
            <a:off x="4614988" y="150450"/>
            <a:ext cx="6801000" cy="31401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 u="sng">
                <a:latin typeface="Handlee"/>
                <a:ea typeface="Handlee"/>
                <a:cs typeface="Handlee"/>
                <a:sym typeface="Handlee"/>
              </a:rPr>
              <a:t>Mathematics: Positional and directional language </a:t>
            </a:r>
            <a:endParaRPr b="1" sz="1200" u="sng"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latin typeface="Handlee"/>
                <a:ea typeface="Handlee"/>
                <a:cs typeface="Handlee"/>
                <a:sym typeface="Handlee"/>
              </a:rPr>
              <a:t>Positional language: </a:t>
            </a:r>
            <a:r>
              <a:rPr lang="en-GB" sz="1200">
                <a:latin typeface="Handlee"/>
                <a:ea typeface="Handlee"/>
                <a:cs typeface="Handlee"/>
                <a:sym typeface="Handlee"/>
              </a:rPr>
              <a:t>describes where something or someone is. </a:t>
            </a:r>
            <a:endParaRPr sz="12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latin typeface="Handlee"/>
                <a:ea typeface="Handlee"/>
                <a:cs typeface="Handlee"/>
                <a:sym typeface="Handlee"/>
              </a:rPr>
              <a:t>Directional language: </a:t>
            </a:r>
            <a:r>
              <a:rPr lang="en-GB" sz="1200">
                <a:latin typeface="Handlee"/>
                <a:ea typeface="Handlee"/>
                <a:cs typeface="Handlee"/>
                <a:sym typeface="Handlee"/>
              </a:rPr>
              <a:t>describes a route, like giving someone directions on a map.</a:t>
            </a:r>
            <a:r>
              <a:rPr b="1" lang="en-GB" sz="1200">
                <a:latin typeface="Handlee"/>
                <a:ea typeface="Handlee"/>
                <a:cs typeface="Handlee"/>
                <a:sym typeface="Handlee"/>
              </a:rPr>
              <a:t>  </a:t>
            </a:r>
            <a:endParaRPr b="1" sz="12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Handlee"/>
              <a:ea typeface="Handlee"/>
              <a:cs typeface="Handlee"/>
              <a:sym typeface="Handlee"/>
            </a:endParaRPr>
          </a:p>
        </p:txBody>
      </p:sp>
      <p:pic>
        <p:nvPicPr>
          <p:cNvPr id="146" name="Google Shape;146;p14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4962725" y="625322"/>
            <a:ext cx="592150" cy="684133"/>
          </a:xfrm>
          <a:prstGeom prst="rect">
            <a:avLst/>
          </a:prstGeom>
          <a:noFill/>
          <a:ln cap="flat" cmpd="sng" w="1905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47" name="Google Shape;147;p14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5736623" y="655888"/>
            <a:ext cx="676100" cy="623004"/>
          </a:xfrm>
          <a:prstGeom prst="rect">
            <a:avLst/>
          </a:prstGeom>
          <a:noFill/>
          <a:ln cap="flat" cmpd="sng" w="1905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48" name="Google Shape;148;p14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6550275" y="655900"/>
            <a:ext cx="709350" cy="621465"/>
          </a:xfrm>
          <a:prstGeom prst="rect">
            <a:avLst/>
          </a:prstGeom>
          <a:noFill/>
          <a:ln cap="flat" cmpd="sng" w="1905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49" name="Google Shape;149;p14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7397173" y="655898"/>
            <a:ext cx="676200" cy="639729"/>
          </a:xfrm>
          <a:prstGeom prst="rect">
            <a:avLst/>
          </a:prstGeom>
          <a:noFill/>
          <a:ln cap="flat" cmpd="sng" w="1905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50" name="Google Shape;150;p14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8172325" y="656842"/>
            <a:ext cx="886250" cy="607245"/>
          </a:xfrm>
          <a:prstGeom prst="rect">
            <a:avLst/>
          </a:prstGeom>
          <a:noFill/>
          <a:ln cap="flat" cmpd="sng" w="1905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51" name="Google Shape;151;p14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9149700" y="619175"/>
            <a:ext cx="592150" cy="639725"/>
          </a:xfrm>
          <a:prstGeom prst="rect">
            <a:avLst/>
          </a:prstGeom>
          <a:noFill/>
          <a:ln cap="flat" cmpd="sng" w="1905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52" name="Google Shape;152;p14"/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9832975" y="625325"/>
            <a:ext cx="592150" cy="639725"/>
          </a:xfrm>
          <a:prstGeom prst="rect">
            <a:avLst/>
          </a:prstGeom>
          <a:noFill/>
          <a:ln cap="flat" cmpd="sng" w="1905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53" name="Google Shape;153;p14"/>
          <p:cNvSpPr txBox="1"/>
          <p:nvPr/>
        </p:nvSpPr>
        <p:spPr>
          <a:xfrm>
            <a:off x="4962725" y="1320200"/>
            <a:ext cx="592200" cy="3693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Handlee"/>
                <a:ea typeface="Handlee"/>
                <a:cs typeface="Handlee"/>
                <a:sym typeface="Handlee"/>
              </a:rPr>
              <a:t>above</a:t>
            </a:r>
            <a:endParaRPr sz="1200"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154" name="Google Shape;154;p14"/>
          <p:cNvSpPr txBox="1"/>
          <p:nvPr/>
        </p:nvSpPr>
        <p:spPr>
          <a:xfrm>
            <a:off x="5664575" y="1320200"/>
            <a:ext cx="820200" cy="5388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Handlee"/>
                <a:ea typeface="Handlee"/>
                <a:cs typeface="Handlee"/>
                <a:sym typeface="Handlee"/>
              </a:rPr>
              <a:t>under</a:t>
            </a:r>
            <a:endParaRPr sz="12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latin typeface="Handlee"/>
                <a:ea typeface="Handlee"/>
                <a:cs typeface="Handlee"/>
                <a:sym typeface="Handlee"/>
              </a:rPr>
              <a:t>underneath</a:t>
            </a:r>
            <a:endParaRPr sz="1100"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155" name="Google Shape;155;p14"/>
          <p:cNvSpPr txBox="1"/>
          <p:nvPr/>
        </p:nvSpPr>
        <p:spPr>
          <a:xfrm>
            <a:off x="6550275" y="1320200"/>
            <a:ext cx="709500" cy="5541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Handlee"/>
                <a:ea typeface="Handlee"/>
                <a:cs typeface="Handlee"/>
                <a:sym typeface="Handlee"/>
              </a:rPr>
              <a:t>in</a:t>
            </a:r>
            <a:endParaRPr sz="12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Handlee"/>
                <a:ea typeface="Handlee"/>
                <a:cs typeface="Handlee"/>
                <a:sym typeface="Handlee"/>
              </a:rPr>
              <a:t>inside </a:t>
            </a:r>
            <a:endParaRPr sz="1200"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156" name="Google Shape;156;p14"/>
          <p:cNvSpPr txBox="1"/>
          <p:nvPr/>
        </p:nvSpPr>
        <p:spPr>
          <a:xfrm>
            <a:off x="7397175" y="1320200"/>
            <a:ext cx="592200" cy="3693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Handlee"/>
                <a:ea typeface="Handlee"/>
                <a:cs typeface="Handlee"/>
                <a:sym typeface="Handlee"/>
              </a:rPr>
              <a:t>on top</a:t>
            </a:r>
            <a:endParaRPr sz="1200"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157" name="Google Shape;157;p14"/>
          <p:cNvSpPr txBox="1"/>
          <p:nvPr/>
        </p:nvSpPr>
        <p:spPr>
          <a:xfrm>
            <a:off x="8189075" y="1320200"/>
            <a:ext cx="886200" cy="5541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Handlee"/>
                <a:ea typeface="Handlee"/>
                <a:cs typeface="Handlee"/>
                <a:sym typeface="Handlee"/>
              </a:rPr>
              <a:t>beside </a:t>
            </a:r>
            <a:endParaRPr sz="12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Handlee"/>
                <a:ea typeface="Handlee"/>
                <a:cs typeface="Handlee"/>
                <a:sym typeface="Handlee"/>
              </a:rPr>
              <a:t>next to</a:t>
            </a:r>
            <a:endParaRPr sz="1200"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158" name="Google Shape;158;p14"/>
          <p:cNvSpPr txBox="1"/>
          <p:nvPr/>
        </p:nvSpPr>
        <p:spPr>
          <a:xfrm>
            <a:off x="9135675" y="1320200"/>
            <a:ext cx="676200" cy="354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latin typeface="Handlee"/>
                <a:ea typeface="Handlee"/>
                <a:cs typeface="Handlee"/>
                <a:sym typeface="Handlee"/>
              </a:rPr>
              <a:t>between</a:t>
            </a:r>
            <a:endParaRPr sz="1100"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159" name="Google Shape;159;p14"/>
          <p:cNvSpPr txBox="1"/>
          <p:nvPr/>
        </p:nvSpPr>
        <p:spPr>
          <a:xfrm>
            <a:off x="9831625" y="1327850"/>
            <a:ext cx="676200" cy="354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latin typeface="Handlee"/>
                <a:ea typeface="Handlee"/>
                <a:cs typeface="Handlee"/>
                <a:sym typeface="Handlee"/>
              </a:rPr>
              <a:t>behind</a:t>
            </a:r>
            <a:endParaRPr sz="1100">
              <a:latin typeface="Handlee"/>
              <a:ea typeface="Handlee"/>
              <a:cs typeface="Handlee"/>
              <a:sym typeface="Handlee"/>
            </a:endParaRPr>
          </a:p>
        </p:txBody>
      </p:sp>
      <p:pic>
        <p:nvPicPr>
          <p:cNvPr id="160" name="Google Shape;160;p14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10611212" y="295699"/>
            <a:ext cx="809050" cy="833690"/>
          </a:xfrm>
          <a:prstGeom prst="rect">
            <a:avLst/>
          </a:prstGeom>
          <a:noFill/>
          <a:ln cap="flat" cmpd="sng" w="1905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61" name="Google Shape;161;p14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5053999" y="2375738"/>
            <a:ext cx="709350" cy="748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14"/>
          <p:cNvPicPr preferRelativeResize="0"/>
          <p:nvPr/>
        </p:nvPicPr>
        <p:blipFill>
          <a:blip r:embed="rId29">
            <a:alphaModFix/>
          </a:blip>
          <a:stretch>
            <a:fillRect/>
          </a:stretch>
        </p:blipFill>
        <p:spPr>
          <a:xfrm>
            <a:off x="5897323" y="2377286"/>
            <a:ext cx="709500" cy="745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4"/>
          <p:cNvPicPr preferRelativeResize="0"/>
          <p:nvPr/>
        </p:nvPicPr>
        <p:blipFill>
          <a:blip r:embed="rId30">
            <a:alphaModFix/>
          </a:blip>
          <a:stretch>
            <a:fillRect/>
          </a:stretch>
        </p:blipFill>
        <p:spPr>
          <a:xfrm>
            <a:off x="6740800" y="2377277"/>
            <a:ext cx="709500" cy="759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14"/>
          <p:cNvPicPr preferRelativeResize="0"/>
          <p:nvPr/>
        </p:nvPicPr>
        <p:blipFill>
          <a:blip r:embed="rId31">
            <a:alphaModFix/>
          </a:blip>
          <a:stretch>
            <a:fillRect/>
          </a:stretch>
        </p:blipFill>
        <p:spPr>
          <a:xfrm>
            <a:off x="7584273" y="2405274"/>
            <a:ext cx="676100" cy="703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516250" y="1219997"/>
            <a:ext cx="276900" cy="262138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14"/>
          <p:cNvSpPr txBox="1"/>
          <p:nvPr/>
        </p:nvSpPr>
        <p:spPr>
          <a:xfrm>
            <a:off x="8958350" y="2462350"/>
            <a:ext cx="2298600" cy="6927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latin typeface="Handlee"/>
                <a:ea typeface="Handlee"/>
                <a:cs typeface="Handlee"/>
                <a:sym typeface="Handlee"/>
              </a:rPr>
              <a:t>Can you draw a treasure map and use the directions to find the treasure?</a:t>
            </a:r>
            <a:endParaRPr sz="11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Handlee"/>
              <a:ea typeface="Handlee"/>
              <a:cs typeface="Handlee"/>
              <a:sym typeface="Handlee"/>
            </a:endParaRPr>
          </a:p>
        </p:txBody>
      </p:sp>
      <p:pic>
        <p:nvPicPr>
          <p:cNvPr id="167" name="Google Shape;167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673100" y="2567425"/>
            <a:ext cx="385475" cy="364913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14"/>
          <p:cNvSpPr txBox="1"/>
          <p:nvPr/>
        </p:nvSpPr>
        <p:spPr>
          <a:xfrm>
            <a:off x="3298038" y="6678125"/>
            <a:ext cx="3519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Handlee"/>
                <a:ea typeface="Handlee"/>
                <a:cs typeface="Handlee"/>
                <a:sym typeface="Handlee"/>
              </a:rPr>
              <a:t>Continue to learn Phase 3 sounds</a:t>
            </a:r>
            <a:endParaRPr b="1">
              <a:latin typeface="Handlee"/>
              <a:ea typeface="Handlee"/>
              <a:cs typeface="Handlee"/>
              <a:sym typeface="Handlee"/>
            </a:endParaRPr>
          </a:p>
        </p:txBody>
      </p:sp>
      <p:pic>
        <p:nvPicPr>
          <p:cNvPr id="169" name="Google Shape;169;p14"/>
          <p:cNvPicPr preferRelativeResize="0"/>
          <p:nvPr/>
        </p:nvPicPr>
        <p:blipFill>
          <a:blip r:embed="rId32">
            <a:alphaModFix/>
          </a:blip>
          <a:stretch>
            <a:fillRect/>
          </a:stretch>
        </p:blipFill>
        <p:spPr>
          <a:xfrm>
            <a:off x="6197549" y="6678124"/>
            <a:ext cx="619500" cy="632206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14"/>
          <p:cNvSpPr txBox="1"/>
          <p:nvPr/>
        </p:nvSpPr>
        <p:spPr>
          <a:xfrm>
            <a:off x="3174100" y="7078325"/>
            <a:ext cx="3073500" cy="3540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latin typeface="Handlee"/>
                <a:ea typeface="Handlee"/>
                <a:cs typeface="Handlee"/>
                <a:sym typeface="Handlee"/>
              </a:rPr>
              <a:t>Scan to hear Phase 3 sounds.</a:t>
            </a:r>
            <a:endParaRPr sz="1100">
              <a:latin typeface="Handlee"/>
              <a:ea typeface="Handlee"/>
              <a:cs typeface="Handlee"/>
              <a:sym typeface="Handlee"/>
            </a:endParaRPr>
          </a:p>
        </p:txBody>
      </p:sp>
      <p:pic>
        <p:nvPicPr>
          <p:cNvPr id="171" name="Google Shape;171;p14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3217325" y="7449942"/>
            <a:ext cx="3332374" cy="2536358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72" name="Google Shape;172;p14"/>
          <p:cNvSpPr txBox="1"/>
          <p:nvPr/>
        </p:nvSpPr>
        <p:spPr>
          <a:xfrm>
            <a:off x="5897328" y="6274550"/>
            <a:ext cx="2903400" cy="3693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latin typeface="Handlee"/>
                <a:ea typeface="Handlee"/>
                <a:cs typeface="Handlee"/>
                <a:sym typeface="Handlee"/>
              </a:rPr>
              <a:t>Trigraph: </a:t>
            </a:r>
            <a:r>
              <a:rPr lang="en-GB" sz="1200">
                <a:latin typeface="Handlee"/>
                <a:ea typeface="Handlee"/>
                <a:cs typeface="Handlee"/>
                <a:sym typeface="Handlee"/>
              </a:rPr>
              <a:t>three letters that make one sound.</a:t>
            </a:r>
            <a:endParaRPr sz="1200">
              <a:latin typeface="Handlee"/>
              <a:ea typeface="Handlee"/>
              <a:cs typeface="Handlee"/>
              <a:sym typeface="Handlee"/>
            </a:endParaRPr>
          </a:p>
        </p:txBody>
      </p:sp>
      <p:pic>
        <p:nvPicPr>
          <p:cNvPr id="173" name="Google Shape;173;p14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5859950" y="3491675"/>
            <a:ext cx="2381250" cy="2400300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14"/>
          <p:cNvSpPr txBox="1"/>
          <p:nvPr/>
        </p:nvSpPr>
        <p:spPr>
          <a:xfrm>
            <a:off x="8372475" y="3867150"/>
            <a:ext cx="26481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latin typeface="Handlee"/>
                <a:ea typeface="Handlee"/>
                <a:cs typeface="Handlee"/>
                <a:sym typeface="Handlee"/>
              </a:rPr>
              <a:t>We will be sending home your child’s login details for Reading Planet. </a:t>
            </a:r>
            <a:endParaRPr sz="1600">
              <a:latin typeface="Handlee"/>
              <a:ea typeface="Handlee"/>
              <a:cs typeface="Handlee"/>
              <a:sym typeface="Handlee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