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</p:sldIdLst>
  <p:sldSz cy="10691800" cx="15119350"/>
  <p:notesSz cx="6858000" cy="9144000"/>
  <p:embeddedFontLst>
    <p:embeddedFont>
      <p:font typeface="Handlee"/>
      <p:regular r:id="rId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8">
          <p15:clr>
            <a:srgbClr val="A4A3A4"/>
          </p15:clr>
        </p15:guide>
        <p15:guide id="2" pos="4762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0" roundtripDataSignature="AMtx7mjKl/ixTOCy5paSLGSA8xVTj9xB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FC33DBA-9AFB-4AFC-9FD7-8EDF63480905}">
  <a:tblStyle styleId="{BFC33DBA-9AFB-4AFC-9FD7-8EDF6348090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DFD"/>
          </a:solidFill>
        </a:fill>
      </a:tcStyle>
    </a:wholeTbl>
    <a:band1H>
      <a:tcTxStyle/>
      <a:tcStyle>
        <a:fill>
          <a:solidFill>
            <a:srgbClr val="CDD8FB"/>
          </a:solidFill>
        </a:fill>
      </a:tcStyle>
    </a:band1H>
    <a:band2H>
      <a:tcTxStyle/>
    </a:band2H>
    <a:band1V>
      <a:tcTxStyle/>
      <a:tcStyle>
        <a:fill>
          <a:solidFill>
            <a:srgbClr val="CDD8FB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8" orient="horz"/>
        <p:guide pos="476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font" Target="fonts/Handlee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0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004765" y="685800"/>
            <a:ext cx="4849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1004888" y="685800"/>
            <a:ext cx="4849812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/>
          <p:nvPr>
            <p:ph idx="2" type="sldImg"/>
          </p:nvPr>
        </p:nvSpPr>
        <p:spPr>
          <a:xfrm>
            <a:off x="1004888" y="685800"/>
            <a:ext cx="4849812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ctrTitle"/>
          </p:nvPr>
        </p:nvSpPr>
        <p:spPr>
          <a:xfrm>
            <a:off x="515423" y="1547778"/>
            <a:ext cx="14089200" cy="4266600"/>
          </a:xfrm>
          <a:prstGeom prst="rect">
            <a:avLst/>
          </a:prstGeom>
          <a:noFill/>
          <a:ln>
            <a:noFill/>
          </a:ln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9pPr>
          </a:lstStyle>
          <a:p/>
        </p:txBody>
      </p:sp>
      <p:sp>
        <p:nvSpPr>
          <p:cNvPr id="11" name="Google Shape;11;p4"/>
          <p:cNvSpPr txBox="1"/>
          <p:nvPr>
            <p:ph idx="1" type="subTitle"/>
          </p:nvPr>
        </p:nvSpPr>
        <p:spPr>
          <a:xfrm>
            <a:off x="515409" y="5891409"/>
            <a:ext cx="14089200" cy="16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4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/>
          <p:nvPr>
            <p:ph hasCustomPrompt="1" type="title"/>
          </p:nvPr>
        </p:nvSpPr>
        <p:spPr>
          <a:xfrm>
            <a:off x="515409" y="2299346"/>
            <a:ext cx="14089200" cy="4081500"/>
          </a:xfrm>
          <a:prstGeom prst="rect">
            <a:avLst/>
          </a:prstGeom>
          <a:noFill/>
          <a:ln>
            <a:noFill/>
          </a:ln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/>
          <p:nvPr>
            <p:ph idx="1" type="body"/>
          </p:nvPr>
        </p:nvSpPr>
        <p:spPr>
          <a:xfrm>
            <a:off x="515409" y="6552657"/>
            <a:ext cx="14089200" cy="27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4508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indent="-3937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indent="-3937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indent="-3937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indent="-3937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"/>
          <p:cNvSpPr txBox="1"/>
          <p:nvPr>
            <p:ph type="title"/>
          </p:nvPr>
        </p:nvSpPr>
        <p:spPr>
          <a:xfrm>
            <a:off x="515409" y="4471058"/>
            <a:ext cx="14089200" cy="17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p5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18" name="Google Shape;18;p6"/>
          <p:cNvSpPr txBox="1"/>
          <p:nvPr>
            <p:ph idx="1" type="body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4508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indent="-3937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indent="-3937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indent="-3937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indent="-3937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515409" y="2395696"/>
            <a:ext cx="6614100" cy="7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3937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3" name="Google Shape;23;p7"/>
          <p:cNvSpPr txBox="1"/>
          <p:nvPr>
            <p:ph idx="2" type="body"/>
          </p:nvPr>
        </p:nvSpPr>
        <p:spPr>
          <a:xfrm>
            <a:off x="7990583" y="2395696"/>
            <a:ext cx="6614100" cy="7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3937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27" name="Google Shape;27;p8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/>
          <p:nvPr>
            <p:ph type="title"/>
          </p:nvPr>
        </p:nvSpPr>
        <p:spPr>
          <a:xfrm>
            <a:off x="515409" y="1154948"/>
            <a:ext cx="4643100" cy="1570500"/>
          </a:xfrm>
          <a:prstGeom prst="rect">
            <a:avLst/>
          </a:prstGeom>
          <a:noFill/>
          <a:ln>
            <a:noFill/>
          </a:ln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30" name="Google Shape;30;p9"/>
          <p:cNvSpPr txBox="1"/>
          <p:nvPr>
            <p:ph idx="1" type="body"/>
          </p:nvPr>
        </p:nvSpPr>
        <p:spPr>
          <a:xfrm>
            <a:off x="515409" y="2888617"/>
            <a:ext cx="4643100" cy="6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1" name="Google Shape;31;p9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/>
          <p:nvPr>
            <p:ph type="title"/>
          </p:nvPr>
        </p:nvSpPr>
        <p:spPr>
          <a:xfrm>
            <a:off x="810650" y="935745"/>
            <a:ext cx="10529400" cy="85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9pPr>
          </a:lstStyle>
          <a:p/>
        </p:txBody>
      </p:sp>
      <p:sp>
        <p:nvSpPr>
          <p:cNvPr id="34" name="Google Shape;34;p10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/>
          <p:nvPr/>
        </p:nvSpPr>
        <p:spPr>
          <a:xfrm>
            <a:off x="7560000" y="-260"/>
            <a:ext cx="756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74750" lIns="174750" spcFirstLastPara="1" rIns="174750" wrap="square" tIns="174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1"/>
          <p:cNvSpPr txBox="1"/>
          <p:nvPr>
            <p:ph type="title"/>
          </p:nvPr>
        </p:nvSpPr>
        <p:spPr>
          <a:xfrm>
            <a:off x="439016" y="2563450"/>
            <a:ext cx="66888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/>
        </p:txBody>
      </p:sp>
      <p:sp>
        <p:nvSpPr>
          <p:cNvPr id="38" name="Google Shape;38;p11"/>
          <p:cNvSpPr txBox="1"/>
          <p:nvPr>
            <p:ph idx="1" type="subTitle"/>
          </p:nvPr>
        </p:nvSpPr>
        <p:spPr>
          <a:xfrm>
            <a:off x="439016" y="5826865"/>
            <a:ext cx="6688800" cy="25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39" name="Google Shape;39;p11"/>
          <p:cNvSpPr txBox="1"/>
          <p:nvPr>
            <p:ph idx="2" type="body"/>
          </p:nvPr>
        </p:nvSpPr>
        <p:spPr>
          <a:xfrm>
            <a:off x="8167677" y="1505164"/>
            <a:ext cx="6344700" cy="76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-4508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indent="-3937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indent="-3937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indent="-3937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indent="-3937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  <p:sp>
        <p:nvSpPr>
          <p:cNvPr id="40" name="Google Shape;40;p11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 txBox="1"/>
          <p:nvPr>
            <p:ph idx="1" type="body"/>
          </p:nvPr>
        </p:nvSpPr>
        <p:spPr>
          <a:xfrm>
            <a:off x="515409" y="8794266"/>
            <a:ext cx="99192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</a:lstStyle>
          <a:p/>
        </p:txBody>
      </p:sp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"/>
          <p:cNvSpPr txBox="1"/>
          <p:nvPr>
            <p:ph idx="1" type="body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450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Char char="●"/>
              <a:defRPr b="0" i="0" sz="3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37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○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937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■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937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●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937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○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937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■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937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●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937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○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937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■"/>
              <a:defRPr b="0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7.png"/><Relationship Id="rId22" Type="http://schemas.openxmlformats.org/officeDocument/2006/relationships/image" Target="../media/image16.png"/><Relationship Id="rId21" Type="http://schemas.openxmlformats.org/officeDocument/2006/relationships/image" Target="../media/image5.png"/><Relationship Id="rId24" Type="http://schemas.openxmlformats.org/officeDocument/2006/relationships/image" Target="../media/image4.png"/><Relationship Id="rId23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youtube.com/watch?v=9639_WmGRLk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26" Type="http://schemas.openxmlformats.org/officeDocument/2006/relationships/image" Target="../media/image22.png"/><Relationship Id="rId25" Type="http://schemas.openxmlformats.org/officeDocument/2006/relationships/image" Target="../media/image13.png"/><Relationship Id="rId5" Type="http://schemas.openxmlformats.org/officeDocument/2006/relationships/image" Target="../media/image48.png"/><Relationship Id="rId6" Type="http://schemas.openxmlformats.org/officeDocument/2006/relationships/image" Target="../media/image19.png"/><Relationship Id="rId7" Type="http://schemas.openxmlformats.org/officeDocument/2006/relationships/image" Target="../media/image12.png"/><Relationship Id="rId8" Type="http://schemas.openxmlformats.org/officeDocument/2006/relationships/hyperlink" Target="https://www.rspb.org.uk/get-involved/activities/nature-on-your-doorstep/garden-activities/build-a-bug-hotel/#:~:text=A%20bug%20hotel%20is%20simple,crawlies%20with%20somewhere%20to%20live.&amp;text=Build%20a%20bug%20hotel%20Choose,tiles%20will%20keep%20things%20dry." TargetMode="External"/><Relationship Id="rId11" Type="http://schemas.openxmlformats.org/officeDocument/2006/relationships/image" Target="../media/image18.png"/><Relationship Id="rId10" Type="http://schemas.openxmlformats.org/officeDocument/2006/relationships/image" Target="../media/image3.png"/><Relationship Id="rId13" Type="http://schemas.openxmlformats.org/officeDocument/2006/relationships/hyperlink" Target="https://www.youtube.com/watch?v=SV-mQ4Hw3bg&amp;list=PL45e_Hn__7SQ4VQZhX5RpmPdAi6bpElb9&amp;index=4" TargetMode="External"/><Relationship Id="rId12" Type="http://schemas.openxmlformats.org/officeDocument/2006/relationships/image" Target="../media/image1.png"/><Relationship Id="rId15" Type="http://schemas.openxmlformats.org/officeDocument/2006/relationships/image" Target="../media/image15.png"/><Relationship Id="rId14" Type="http://schemas.openxmlformats.org/officeDocument/2006/relationships/image" Target="../media/image11.png"/><Relationship Id="rId17" Type="http://schemas.openxmlformats.org/officeDocument/2006/relationships/image" Target="../media/image2.jpg"/><Relationship Id="rId16" Type="http://schemas.openxmlformats.org/officeDocument/2006/relationships/image" Target="../media/image9.png"/><Relationship Id="rId19" Type="http://schemas.openxmlformats.org/officeDocument/2006/relationships/image" Target="../media/image7.png"/><Relationship Id="rId18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31.png"/><Relationship Id="rId22" Type="http://schemas.openxmlformats.org/officeDocument/2006/relationships/image" Target="../media/image40.png"/><Relationship Id="rId21" Type="http://schemas.openxmlformats.org/officeDocument/2006/relationships/image" Target="../media/image38.png"/><Relationship Id="rId24" Type="http://schemas.openxmlformats.org/officeDocument/2006/relationships/image" Target="../media/image41.png"/><Relationship Id="rId23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Relationship Id="rId4" Type="http://schemas.openxmlformats.org/officeDocument/2006/relationships/image" Target="../media/image27.png"/><Relationship Id="rId9" Type="http://schemas.openxmlformats.org/officeDocument/2006/relationships/image" Target="../media/image21.png"/><Relationship Id="rId26" Type="http://schemas.openxmlformats.org/officeDocument/2006/relationships/image" Target="../media/image47.png"/><Relationship Id="rId25" Type="http://schemas.openxmlformats.org/officeDocument/2006/relationships/image" Target="../media/image39.png"/><Relationship Id="rId28" Type="http://schemas.openxmlformats.org/officeDocument/2006/relationships/image" Target="../media/image45.png"/><Relationship Id="rId27" Type="http://schemas.openxmlformats.org/officeDocument/2006/relationships/image" Target="../media/image42.png"/><Relationship Id="rId5" Type="http://schemas.openxmlformats.org/officeDocument/2006/relationships/image" Target="../media/image15.png"/><Relationship Id="rId6" Type="http://schemas.openxmlformats.org/officeDocument/2006/relationships/image" Target="../media/image28.png"/><Relationship Id="rId29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31" Type="http://schemas.openxmlformats.org/officeDocument/2006/relationships/image" Target="../media/image44.png"/><Relationship Id="rId30" Type="http://schemas.openxmlformats.org/officeDocument/2006/relationships/image" Target="../media/image43.png"/><Relationship Id="rId11" Type="http://schemas.openxmlformats.org/officeDocument/2006/relationships/image" Target="../media/image34.png"/><Relationship Id="rId10" Type="http://schemas.openxmlformats.org/officeDocument/2006/relationships/image" Target="../media/image25.png"/><Relationship Id="rId13" Type="http://schemas.openxmlformats.org/officeDocument/2006/relationships/image" Target="../media/image37.png"/><Relationship Id="rId12" Type="http://schemas.openxmlformats.org/officeDocument/2006/relationships/image" Target="../media/image26.png"/><Relationship Id="rId15" Type="http://schemas.openxmlformats.org/officeDocument/2006/relationships/image" Target="../media/image29.png"/><Relationship Id="rId14" Type="http://schemas.openxmlformats.org/officeDocument/2006/relationships/image" Target="../media/image33.png"/><Relationship Id="rId17" Type="http://schemas.openxmlformats.org/officeDocument/2006/relationships/image" Target="../media/image32.png"/><Relationship Id="rId16" Type="http://schemas.openxmlformats.org/officeDocument/2006/relationships/image" Target="../media/image36.png"/><Relationship Id="rId19" Type="http://schemas.openxmlformats.org/officeDocument/2006/relationships/image" Target="../media/image30.png"/><Relationship Id="rId1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227850" y="90875"/>
            <a:ext cx="8451900" cy="660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174750" lIns="174750" spcFirstLastPara="1" rIns="174750" wrap="square" tIns="174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 </a:t>
            </a:r>
            <a:r>
              <a:rPr b="0" i="0" lang="en-GB" sz="20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FS2: Knowledge Organiser: Summer 2: The Great Outdoors</a:t>
            </a:r>
            <a:endParaRPr b="0" i="0" sz="25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5" name="Google Shape;55;p1"/>
          <p:cNvSpPr txBox="1"/>
          <p:nvPr/>
        </p:nvSpPr>
        <p:spPr>
          <a:xfrm>
            <a:off x="206775" y="812375"/>
            <a:ext cx="2638500" cy="722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174750" lIns="174750" spcFirstLastPara="1" rIns="174750" wrap="square" tIns="174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Key Books this term:</a:t>
            </a:r>
            <a:r>
              <a:rPr b="0" i="0" lang="en-GB" sz="24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endParaRPr b="0" i="0" sz="24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6" name="Google Shape;56;p1"/>
          <p:cNvSpPr txBox="1"/>
          <p:nvPr/>
        </p:nvSpPr>
        <p:spPr>
          <a:xfrm>
            <a:off x="2988300" y="854700"/>
            <a:ext cx="4498800" cy="6156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Possible lines of enquiry:</a:t>
            </a: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Summer, Mini beasts (insects), 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Ourselves (growing and moving on). 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515675" y="3761850"/>
            <a:ext cx="3669000" cy="16317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Mini Beasts </a:t>
            </a:r>
            <a:endParaRPr b="1" i="0" sz="11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Possible learning experiences: </a:t>
            </a:r>
            <a:endParaRPr b="1" i="0" sz="11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Minibeast outdoor exploration and studying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Drawing minbeasts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Building a bug hotel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Observing frog spawn - Frog lifecycle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Spinderella by Julia Donaldson - Read with Joy! Julia Donaldson stories - YouTube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11735825" y="7200975"/>
            <a:ext cx="3114900" cy="19086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andlee"/>
              <a:buAutoNum type="arabicParenR"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Correctly sequence a story or event using pictures and/or captions. 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andlee"/>
              <a:buAutoNum type="arabicParenR"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Respond to questions about how and why something is happening.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andlee"/>
              <a:buAutoNum type="arabicParenR"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Know the difference between different types of texts (fiction, nonfiction, poetry)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"/>
          <p:cNvSpPr txBox="1"/>
          <p:nvPr/>
        </p:nvSpPr>
        <p:spPr>
          <a:xfrm>
            <a:off x="11632925" y="6800775"/>
            <a:ext cx="332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Developing our reading skills!</a:t>
            </a:r>
            <a:endParaRPr b="1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0" name="Google Shape;6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675" y="1694013"/>
            <a:ext cx="1746374" cy="19086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" name="Google Shape;6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38800" y="1702807"/>
            <a:ext cx="1746374" cy="1748081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" name="Google Shape;6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3686" y="5638923"/>
            <a:ext cx="3935311" cy="297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 rotWithShape="1">
          <a:blip r:embed="rId7">
            <a:alphaModFix/>
          </a:blip>
          <a:srcRect b="0" l="0" r="0" t="71965"/>
          <a:stretch/>
        </p:blipFill>
        <p:spPr>
          <a:xfrm>
            <a:off x="4450675" y="4401925"/>
            <a:ext cx="5231780" cy="186565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"/>
          <p:cNvSpPr txBox="1"/>
          <p:nvPr/>
        </p:nvSpPr>
        <p:spPr>
          <a:xfrm>
            <a:off x="7004669" y="6841199"/>
            <a:ext cx="1894371" cy="138499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Can you make your own bug hotel at home?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Bug Hotel Plans DIY | Build an Insect Hotel - The RSPB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5" name="Google Shape;65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36721" y="7987593"/>
            <a:ext cx="1314950" cy="95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63355" y="8201101"/>
            <a:ext cx="385475" cy="364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7" name="Google Shape;67;p1"/>
          <p:cNvGraphicFramePr/>
          <p:nvPr/>
        </p:nvGraphicFramePr>
        <p:xfrm>
          <a:off x="515675" y="923728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{BFC33DBA-9AFB-4AFC-9FD7-8EDF63480905}</a:tableStyleId>
              </a:tblPr>
              <a:tblGrid>
                <a:gridCol w="3511375"/>
                <a:gridCol w="3518200"/>
                <a:gridCol w="3504525"/>
                <a:gridCol w="3511375"/>
              </a:tblGrid>
              <a:tr h="485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                               </a:t>
                      </a:r>
                      <a:r>
                        <a:rPr lang="en-GB" sz="1600" u="none" cap="none" strike="noStrike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spring                                              </a:t>
                      </a:r>
                      <a:endParaRPr sz="1400" u="none" cap="none" strike="noStrike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                              summer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/>
                        <a:t>                        </a:t>
                      </a:r>
                      <a:r>
                        <a:rPr lang="en-GB" sz="1400" u="none" cap="none" strike="noStrike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autumn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9F5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cap="none" strike="noStrike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                                   winter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68" name="Google Shape;68;p1"/>
          <p:cNvSpPr/>
          <p:nvPr/>
        </p:nvSpPr>
        <p:spPr>
          <a:xfrm>
            <a:off x="5638800" y="8780529"/>
            <a:ext cx="484632" cy="55798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061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03686" y="118619"/>
            <a:ext cx="844062" cy="63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766582" y="113033"/>
            <a:ext cx="803120" cy="75130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"/>
          <p:cNvSpPr txBox="1"/>
          <p:nvPr/>
        </p:nvSpPr>
        <p:spPr>
          <a:xfrm>
            <a:off x="8766582" y="63615"/>
            <a:ext cx="2082602" cy="138499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We will be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using our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 enthusiasm,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listening and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communicating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character muscles.</a:t>
            </a:r>
            <a:endParaRPr/>
          </a:p>
        </p:txBody>
      </p:sp>
      <p:sp>
        <p:nvSpPr>
          <p:cNvPr id="72" name="Google Shape;72;p1"/>
          <p:cNvSpPr txBox="1"/>
          <p:nvPr/>
        </p:nvSpPr>
        <p:spPr>
          <a:xfrm>
            <a:off x="4450681" y="6994848"/>
            <a:ext cx="2335830" cy="160043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Five Little Caterpillars | Five Little Series | Kids Tv Nursery Rhymes – YouTube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497352" y="7776451"/>
            <a:ext cx="1198475" cy="66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857767" y="7755043"/>
            <a:ext cx="385475" cy="3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"/>
          <p:cNvSpPr txBox="1"/>
          <p:nvPr/>
        </p:nvSpPr>
        <p:spPr>
          <a:xfrm>
            <a:off x="9045231" y="7378405"/>
            <a:ext cx="1812113" cy="138499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We will use the ipads to take photos of what we observe around us.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We will learn how to use Picollage to record our exploration.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76" name="Google Shape;76;p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775133" y="7198169"/>
            <a:ext cx="754892" cy="792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 Image" id="77" name="Google Shape;77;p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424803" y="1608677"/>
            <a:ext cx="1653920" cy="1998443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" name="Google Shape;78;p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514787" y="1784575"/>
            <a:ext cx="2082600" cy="1697139"/>
          </a:xfrm>
          <a:prstGeom prst="rect">
            <a:avLst/>
          </a:prstGeom>
          <a:noFill/>
          <a:ln cap="flat" cmpd="sng" w="5715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" name="Google Shape;79;p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280028" y="8872947"/>
            <a:ext cx="900842" cy="66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823945" y="249000"/>
            <a:ext cx="2812179" cy="28291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1" name="Google Shape;81;p1"/>
          <p:cNvSpPr txBox="1"/>
          <p:nvPr/>
        </p:nvSpPr>
        <p:spPr>
          <a:xfrm>
            <a:off x="9887913" y="2352863"/>
            <a:ext cx="3669000" cy="14469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Farm Animals </a:t>
            </a:r>
            <a:endParaRPr b="1" i="0" sz="11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Possible learning experiences: </a:t>
            </a:r>
            <a:endParaRPr b="1" i="0" sz="11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Farm to Fork - looking at the food and other produce we get from the farm.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Naming and describing different farm animals and the food / products they give us.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Of course we will be trying to retell the amazing story!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82" name="Google Shape;82;p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770173" y="3941374"/>
            <a:ext cx="4080551" cy="28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713300" y="2104665"/>
            <a:ext cx="1653925" cy="1970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23">
            <a:alphaModFix/>
          </a:blip>
          <a:srcRect b="0" l="0" r="0" t="4770"/>
          <a:stretch/>
        </p:blipFill>
        <p:spPr>
          <a:xfrm>
            <a:off x="5237687" y="3544425"/>
            <a:ext cx="761800" cy="76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049775" y="1306837"/>
            <a:ext cx="657425" cy="71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99663" y="6321656"/>
            <a:ext cx="624650" cy="67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045228" y="6408195"/>
            <a:ext cx="803125" cy="829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7073900" y="6611750"/>
            <a:ext cx="7831500" cy="4632007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GB" sz="17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Literacy: Writing</a:t>
            </a:r>
            <a:endParaRPr b="0" i="0" sz="17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O</a:t>
            </a: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rally compose and write a few simple sentences with a full stop.</a:t>
            </a:r>
            <a:endParaRPr b="0" i="0" sz="18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We can dig in the soil.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We can see lots of bugs.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                                    Some of us may begin to write simple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                                    sentences using the story language </a:t>
            </a: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First,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                                     Then, After that, Next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11720750" y="126350"/>
            <a:ext cx="3086700" cy="5587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Expressive Arts and Design:</a:t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Artist: Henri Matisse: The Snail collage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We will be making repeated patterns using 2D shapes in the style of Henri Matisee.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            </a:t>
            </a: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Can you make a repeated pattern with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things you find outside? </a:t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Using tools to create a healthy salad.</a:t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We will be learning how to safely use tools to make our salad </a:t>
            </a: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-  cut chop slice</a:t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                      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                                     </a:t>
            </a:r>
            <a:endParaRPr b="1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                                   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99175" y="150450"/>
            <a:ext cx="4386900" cy="2853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Physical Development: Gross and Fine motor Skill</a:t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Handwriting -</a:t>
            </a: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 Develop the foundations of a handwriting style which is fast, accurate and efficient.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Physical Development - 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can travel around space and obstacles safely. </a:t>
            </a: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Combine different movements with ease and fluency.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lnSpc>
                <a:spcPct val="10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move in different ways- run, jump, skip, climb.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lnSpc>
                <a:spcPct val="10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                                                  </a:t>
            </a:r>
            <a:r>
              <a:rPr b="1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r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                                             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jump land underarm control roll                    Maypole dancing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213996" y="6588650"/>
            <a:ext cx="6676800" cy="3632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Literacy: Reading </a:t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10700" y="8096964"/>
            <a:ext cx="1035165" cy="9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250" y="7047237"/>
            <a:ext cx="809050" cy="96142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1184500" y="6988775"/>
            <a:ext cx="1923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Oral Segmenting</a:t>
            </a: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- this is when you split a word up into its individual sounds (c-a-t). We call this ‘robot talk’.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1240975" y="8096963"/>
            <a:ext cx="1923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Oral blending -</a:t>
            </a: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this is when you blend the sounds together to say the word (cat).</a:t>
            </a:r>
            <a:r>
              <a:rPr b="0" i="0" lang="en-GB" sz="1200" u="sng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We use a blending arm motion from left to right to help blend the sounds together.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51613" y="10046100"/>
            <a:ext cx="385475" cy="3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4869200" y="150450"/>
            <a:ext cx="6801000" cy="4494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Mathematics: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Number</a:t>
            </a:r>
            <a:endParaRPr b="0" i="0" sz="16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We will continue to learn a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bout number counting patterns. Knowing that teen numbers are made up of 10 and another number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We will be building on our knowledge of halving, doubling and sharing using these number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up to 10 as a minimum.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Measures: Volum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e/Capacity: </a:t>
            </a: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We will use language to describe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volume and capacity.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Capacity: </a:t>
            </a: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this is the amount of liquid that can be contained in a container.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3217319" y="6698100"/>
            <a:ext cx="179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Consolidate Phase 3 </a:t>
            </a:r>
            <a:endParaRPr b="1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3217315" y="8128363"/>
            <a:ext cx="3519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Using our phonics to help us read: </a:t>
            </a:r>
            <a:endParaRPr b="1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Continue to apply knowledge of blending and segmenting to reading and spelling simple two-syllable words, captions and simple sentences.</a:t>
            </a:r>
            <a:endParaRPr b="0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777525" y="9574513"/>
            <a:ext cx="2408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Trigraph: </a:t>
            </a: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three letters that make one sound.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313900" y="9574513"/>
            <a:ext cx="2408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Digraph</a:t>
            </a: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: two letters that make one sound.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9066425" y="7229325"/>
            <a:ext cx="2298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andlee"/>
              <a:buAutoNum type="arabicParenR"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Orally compose (say) a phrase  /sentence.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andlee"/>
              <a:buAutoNum type="arabicParenR"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Tap, clap, stomp.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andlee"/>
              <a:buAutoNum type="arabicParenR"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Count how many words.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andlee"/>
              <a:buAutoNum type="arabicParenR"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Say first word / robot the word / write the word.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11720750" y="10043925"/>
            <a:ext cx="3086700" cy="3693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Can you  practise writing the letter families?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199175" y="3047600"/>
            <a:ext cx="4386750" cy="110796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sng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Religious Education</a:t>
            </a:r>
            <a:endParaRPr b="1" i="0" sz="1200" u="sng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Stories from different religions: Christianity, Islam, Hinduism, Sikhism.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What can we learn from stories? How do they make us feel?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Vocabulary</a:t>
            </a:r>
            <a:r>
              <a:rPr b="1" i="0" lang="en-GB" sz="12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: feel, happy, sad</a:t>
            </a:r>
            <a:endParaRPr b="1" i="0" sz="1200" u="none" cap="none" strike="noStrike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213996" y="4377826"/>
            <a:ext cx="4371929" cy="212362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Everyone’s Welcome: The Family Book / Mommy Mama and Me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Jigsaw: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Changing me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Changing bodies / caring friendships.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How do we feel when changes happen?</a:t>
            </a:r>
            <a:endParaRPr b="0" i="0" sz="14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1559500" y="6698100"/>
            <a:ext cx="3265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Spell words by drawing on knowledge of known grapheme correspondences. 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Make phonetically plausible attempts when writing more complex unknown words.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7655250" y="9387800"/>
            <a:ext cx="3086700" cy="923299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Can you write some instructions on how to make a salad?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Can you draw a picture of a minibeast and label it?</a:t>
            </a:r>
            <a:endParaRPr b="0" i="0" sz="12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7713" y="9520738"/>
            <a:ext cx="385475" cy="3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16824" y="6698099"/>
            <a:ext cx="619500" cy="63220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"/>
          <p:cNvSpPr txBox="1"/>
          <p:nvPr/>
        </p:nvSpPr>
        <p:spPr>
          <a:xfrm>
            <a:off x="6105525" y="7334250"/>
            <a:ext cx="704400" cy="861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Scan to hear Phase 3 sounds.</a:t>
            </a:r>
            <a:endParaRPr b="0" i="0" sz="1100" u="none" cap="none" strike="noStrike">
              <a:solidFill>
                <a:srgbClr val="0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1239" y="8061652"/>
            <a:ext cx="385475" cy="3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11670200" y="7619938"/>
            <a:ext cx="3021900" cy="915861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Form most lower-case letters correctly, starting and finishing in the right place, going the right way round and correctly orientated. Include spaces between words.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14673" y="7875614"/>
            <a:ext cx="1539803" cy="120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096783" y="8649756"/>
            <a:ext cx="2190633" cy="12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26311" y="7015840"/>
            <a:ext cx="2887662" cy="89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8674" y="1609060"/>
            <a:ext cx="1857315" cy="99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722000" y="1646866"/>
            <a:ext cx="1411513" cy="101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849314" y="1048506"/>
            <a:ext cx="1141038" cy="1121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435064" y="1020773"/>
            <a:ext cx="993858" cy="117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60447" y="4701048"/>
            <a:ext cx="997838" cy="100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266874" y="4698732"/>
            <a:ext cx="1021302" cy="1037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83464" y="2325516"/>
            <a:ext cx="385475" cy="3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"/>
          <p:cNvSpPr txBox="1"/>
          <p:nvPr/>
        </p:nvSpPr>
        <p:spPr>
          <a:xfrm>
            <a:off x="7105135" y="517130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 txBox="1"/>
          <p:nvPr/>
        </p:nvSpPr>
        <p:spPr>
          <a:xfrm>
            <a:off x="7105135" y="517130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7105135" y="4967416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89830" y="3823086"/>
            <a:ext cx="385475" cy="34704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"/>
          <p:cNvSpPr txBox="1"/>
          <p:nvPr/>
        </p:nvSpPr>
        <p:spPr>
          <a:xfrm>
            <a:off x="7098631" y="4884821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171699" y="733305"/>
            <a:ext cx="1411501" cy="85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769503" y="727472"/>
            <a:ext cx="1434842" cy="86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650233" y="4703378"/>
            <a:ext cx="5242956" cy="175158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"/>
          <p:cNvSpPr txBox="1"/>
          <p:nvPr/>
        </p:nvSpPr>
        <p:spPr>
          <a:xfrm>
            <a:off x="3465037" y="4878141"/>
            <a:ext cx="1527000" cy="954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Handlee"/>
                <a:ea typeface="Handlee"/>
                <a:cs typeface="Handlee"/>
                <a:sym typeface="Handlee"/>
              </a:rPr>
              <a:t>We will look at the different stages of human growth. </a:t>
            </a:r>
            <a:endParaRPr/>
          </a:p>
        </p:txBody>
      </p:sp>
      <p:pic>
        <p:nvPicPr>
          <p:cNvPr id="136" name="Google Shape;136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525925" y="3240714"/>
            <a:ext cx="1483200" cy="130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888237" y="3532978"/>
            <a:ext cx="1411500" cy="92724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 txBox="1"/>
          <p:nvPr/>
        </p:nvSpPr>
        <p:spPr>
          <a:xfrm>
            <a:off x="7875300" y="3534900"/>
            <a:ext cx="1483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At the dinner table, compare each other’s drinking containers, how much is in each?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39" name="Google Shape;139;p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034717" y="2092093"/>
            <a:ext cx="1857325" cy="831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13022" y="2205603"/>
            <a:ext cx="3021900" cy="71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836474" y="3955525"/>
            <a:ext cx="2833385" cy="14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"/>
          <p:cNvSpPr txBox="1"/>
          <p:nvPr/>
        </p:nvSpPr>
        <p:spPr>
          <a:xfrm>
            <a:off x="13490875" y="3690975"/>
            <a:ext cx="14115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Can you practise using a knife safely at home to cut and peel vegetables and fruit?</a:t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0091648" y="767870"/>
            <a:ext cx="741826" cy="78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009613" y="3513538"/>
            <a:ext cx="809050" cy="85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429872" y="9075459"/>
            <a:ext cx="741825" cy="80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741950" y="6137452"/>
            <a:ext cx="640999" cy="69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251888" y="9445416"/>
            <a:ext cx="741825" cy="81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2693250" y="4821387"/>
            <a:ext cx="741825" cy="76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4287425" y="1475250"/>
            <a:ext cx="641001" cy="67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4049074" y="1241337"/>
            <a:ext cx="641000" cy="67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Helen Holden</dc:creator>
</cp:coreProperties>
</file>