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Handlee"/>
      <p:regular r:id="rId8"/>
    </p:embeddedFont>
    <p:embeddedFont>
      <p:font typeface="Comfortaa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DAF521F-B588-44B3-BC81-CD2B00750753}">
  <a:tblStyle styleId="{7DAF521F-B588-44B3-BC81-CD2B0075075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0" Type="http://schemas.openxmlformats.org/officeDocument/2006/relationships/font" Target="fonts/Comfortaa-bold.fntdata"/><Relationship Id="rId9" Type="http://schemas.openxmlformats.org/officeDocument/2006/relationships/font" Target="fonts/Comfortaa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Handle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180500" y="74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{7DAF521F-B588-44B3-BC81-CD2B00750753}</a:tableStyleId>
              </a:tblPr>
              <a:tblGrid>
                <a:gridCol w="839600"/>
                <a:gridCol w="1373575"/>
                <a:gridCol w="1556300"/>
                <a:gridCol w="1563325"/>
                <a:gridCol w="1682800"/>
                <a:gridCol w="1689800"/>
              </a:tblGrid>
              <a:tr h="387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Time</a:t>
                      </a:r>
                      <a:endParaRPr b="1"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63500" marB="63500" marR="63500" marL="6350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Monday</a:t>
                      </a:r>
                      <a:endParaRPr b="1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63500" marB="63500" marR="63500" marL="6350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Tuesday</a:t>
                      </a:r>
                      <a:endParaRPr b="1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63500" marB="63500" marR="63500" marL="6350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Wednesday</a:t>
                      </a:r>
                      <a:endParaRPr b="1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63500" marB="63500" marR="63500" marL="6350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Thursday</a:t>
                      </a:r>
                      <a:endParaRPr b="1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63500" marB="63500" marR="63500" marL="6350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Friday</a:t>
                      </a:r>
                      <a:endParaRPr b="1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63500" marB="63500" marR="63500" marL="63500">
                    <a:solidFill>
                      <a:srgbClr val="FFF2CC"/>
                    </a:solidFill>
                  </a:tcPr>
                </a:tc>
              </a:tr>
              <a:tr h="712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highlight>
                            <a:srgbClr val="00FFFF"/>
                          </a:highlight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Before </a:t>
                      </a:r>
                      <a:endParaRPr sz="1100">
                        <a:highlight>
                          <a:srgbClr val="00FFFF"/>
                        </a:highlight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5.30am- </a:t>
                      </a:r>
                      <a:endParaRPr b="1" sz="8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7.00am</a:t>
                      </a:r>
                      <a:endParaRPr b="1" sz="8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63500" marB="63500" marR="63500" marL="6350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</a:tr>
              <a:tr h="712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highlight>
                            <a:srgbClr val="00FFFF"/>
                          </a:highlight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During</a:t>
                      </a:r>
                      <a:endParaRPr sz="1100">
                        <a:highlight>
                          <a:srgbClr val="00FFFF"/>
                        </a:highlight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900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Main Priorities</a:t>
                      </a:r>
                      <a:endParaRPr b="1" sz="9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7.20am - 3.30pm</a:t>
                      </a:r>
                      <a:endParaRPr b="1" sz="8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63500" marB="63500" marR="63500" marL="6350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</a:tr>
              <a:tr h="712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highlight>
                            <a:srgbClr val="00FFFF"/>
                          </a:highlight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Delegated</a:t>
                      </a:r>
                      <a:endParaRPr sz="1100">
                        <a:highlight>
                          <a:srgbClr val="00FFFF"/>
                        </a:highlight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63500" marB="63500" marR="63500" marL="6350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</a:tr>
              <a:tr h="712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highlight>
                            <a:srgbClr val="00FFFF"/>
                          </a:highlight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After </a:t>
                      </a:r>
                      <a:endParaRPr sz="1100">
                        <a:highlight>
                          <a:srgbClr val="00FFFF"/>
                        </a:highlight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900">
                          <a:solidFill>
                            <a:schemeClr val="dk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Main Priorities</a:t>
                      </a:r>
                      <a:endParaRPr b="1" sz="900">
                        <a:solidFill>
                          <a:schemeClr val="dk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800">
                          <a:solidFill>
                            <a:schemeClr val="dk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3.30pm-4.30pm</a:t>
                      </a:r>
                      <a:endParaRPr b="1" sz="800">
                        <a:solidFill>
                          <a:schemeClr val="dk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63500" marB="63500" marR="63500" marL="6350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</a:tr>
              <a:tr h="712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highlight>
                            <a:srgbClr val="00FFFF"/>
                          </a:highlight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Evening </a:t>
                      </a:r>
                      <a:endParaRPr sz="1100">
                        <a:highlight>
                          <a:srgbClr val="00FFFF"/>
                        </a:highlight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900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My time</a:t>
                      </a:r>
                      <a:endParaRPr b="1" sz="9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63500" marB="63500" marR="63500" marL="6350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245925" y="166775"/>
            <a:ext cx="65067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900">
                <a:latin typeface="Handlee"/>
                <a:ea typeface="Handlee"/>
                <a:cs typeface="Handlee"/>
                <a:sym typeface="Handlee"/>
              </a:rPr>
              <a:t>My Weekly Can Do!</a:t>
            </a:r>
            <a:r>
              <a:rPr lang="en-GB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-GB"/>
              <a:t>       </a:t>
            </a:r>
            <a:r>
              <a:rPr b="1" lang="en-GB" sz="1100">
                <a:latin typeface="Handlee"/>
                <a:ea typeface="Handlee"/>
                <a:cs typeface="Handlee"/>
                <a:sym typeface="Handlee"/>
              </a:rPr>
              <a:t>Week beginning: </a:t>
            </a:r>
            <a:endParaRPr b="1" sz="1100">
              <a:latin typeface="Handlee"/>
              <a:ea typeface="Handlee"/>
              <a:cs typeface="Handlee"/>
              <a:sym typeface="Handlee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750000" y="145675"/>
            <a:ext cx="4180800" cy="554100"/>
          </a:xfrm>
          <a:prstGeom prst="rect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latin typeface="Handlee"/>
                <a:ea typeface="Handlee"/>
                <a:cs typeface="Handlee"/>
                <a:sym typeface="Handlee"/>
              </a:rPr>
              <a:t>Positive affirmation: </a:t>
            </a:r>
            <a:endParaRPr b="1" sz="800">
              <a:latin typeface="Handlee"/>
              <a:ea typeface="Handlee"/>
              <a:cs typeface="Handlee"/>
              <a:sym typeface="Handl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latin typeface="Handlee"/>
              <a:ea typeface="Handlee"/>
              <a:cs typeface="Handlee"/>
              <a:sym typeface="Handl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latin typeface="Handlee"/>
              <a:ea typeface="Handlee"/>
              <a:cs typeface="Handlee"/>
              <a:sym typeface="Handle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